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306" r:id="rId8"/>
    <p:sldId id="307" r:id="rId9"/>
    <p:sldId id="308" r:id="rId10"/>
    <p:sldId id="262" r:id="rId11"/>
    <p:sldId id="263" r:id="rId12"/>
    <p:sldId id="299" r:id="rId13"/>
    <p:sldId id="309" r:id="rId14"/>
    <p:sldId id="310" r:id="rId15"/>
    <p:sldId id="311" r:id="rId16"/>
    <p:sldId id="313" r:id="rId17"/>
    <p:sldId id="312" r:id="rId18"/>
    <p:sldId id="314" r:id="rId19"/>
    <p:sldId id="265" r:id="rId20"/>
    <p:sldId id="264" r:id="rId21"/>
    <p:sldId id="267" r:id="rId22"/>
    <p:sldId id="291" r:id="rId23"/>
    <p:sldId id="292" r:id="rId24"/>
    <p:sldId id="283" r:id="rId25"/>
    <p:sldId id="303" r:id="rId26"/>
    <p:sldId id="304" r:id="rId27"/>
    <p:sldId id="348" r:id="rId28"/>
    <p:sldId id="319" r:id="rId29"/>
    <p:sldId id="284" r:id="rId30"/>
    <p:sldId id="285" r:id="rId31"/>
    <p:sldId id="286" r:id="rId32"/>
    <p:sldId id="287" r:id="rId33"/>
    <p:sldId id="305" r:id="rId34"/>
    <p:sldId id="266" r:id="rId35"/>
    <p:sldId id="269" r:id="rId36"/>
    <p:sldId id="270" r:id="rId37"/>
    <p:sldId id="318" r:id="rId38"/>
    <p:sldId id="271" r:id="rId39"/>
    <p:sldId id="272" r:id="rId40"/>
    <p:sldId id="273" r:id="rId41"/>
    <p:sldId id="275" r:id="rId42"/>
    <p:sldId id="274" r:id="rId43"/>
    <p:sldId id="281" r:id="rId44"/>
    <p:sldId id="320" r:id="rId45"/>
    <p:sldId id="280" r:id="rId46"/>
    <p:sldId id="276" r:id="rId47"/>
    <p:sldId id="353" r:id="rId48"/>
    <p:sldId id="355" r:id="rId49"/>
    <p:sldId id="354" r:id="rId50"/>
    <p:sldId id="279" r:id="rId51"/>
    <p:sldId id="288" r:id="rId52"/>
    <p:sldId id="289" r:id="rId53"/>
    <p:sldId id="290" r:id="rId54"/>
    <p:sldId id="321" r:id="rId55"/>
    <p:sldId id="282" r:id="rId56"/>
    <p:sldId id="293" r:id="rId57"/>
    <p:sldId id="294" r:id="rId58"/>
    <p:sldId id="295" r:id="rId59"/>
    <p:sldId id="296" r:id="rId60"/>
    <p:sldId id="297" r:id="rId61"/>
    <p:sldId id="298" r:id="rId62"/>
    <p:sldId id="300" r:id="rId63"/>
    <p:sldId id="301" r:id="rId64"/>
    <p:sldId id="322" r:id="rId65"/>
    <p:sldId id="323" r:id="rId66"/>
    <p:sldId id="326" r:id="rId67"/>
    <p:sldId id="302" r:id="rId68"/>
    <p:sldId id="324" r:id="rId69"/>
    <p:sldId id="325" r:id="rId70"/>
    <p:sldId id="327" r:id="rId71"/>
    <p:sldId id="328" r:id="rId72"/>
    <p:sldId id="329" r:id="rId73"/>
    <p:sldId id="331" r:id="rId74"/>
    <p:sldId id="332" r:id="rId75"/>
    <p:sldId id="333" r:id="rId76"/>
    <p:sldId id="334" r:id="rId77"/>
    <p:sldId id="330" r:id="rId78"/>
    <p:sldId id="335" r:id="rId79"/>
    <p:sldId id="336" r:id="rId80"/>
    <p:sldId id="338" r:id="rId81"/>
    <p:sldId id="337" r:id="rId82"/>
    <p:sldId id="339" r:id="rId83"/>
    <p:sldId id="340" r:id="rId84"/>
    <p:sldId id="341" r:id="rId85"/>
    <p:sldId id="342" r:id="rId86"/>
    <p:sldId id="346" r:id="rId87"/>
    <p:sldId id="347" r:id="rId88"/>
    <p:sldId id="343" r:id="rId89"/>
    <p:sldId id="344" r:id="rId90"/>
    <p:sldId id="345" r:id="rId91"/>
    <p:sldId id="349" r:id="rId92"/>
    <p:sldId id="351" r:id="rId93"/>
    <p:sldId id="352" r:id="rId94"/>
    <p:sldId id="356" r:id="rId95"/>
    <p:sldId id="315" r:id="rId96"/>
    <p:sldId id="350" r:id="rId97"/>
    <p:sldId id="316" r:id="rId98"/>
    <p:sldId id="317" r:id="rId9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/>
    <p:restoredTop sz="94547"/>
  </p:normalViewPr>
  <p:slideViewPr>
    <p:cSldViewPr snapToGrid="0">
      <p:cViewPr>
        <p:scale>
          <a:sx n="106" d="100"/>
          <a:sy n="106" d="100"/>
        </p:scale>
        <p:origin x="7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7B7A8-F133-1348-BCF7-7DD3129F1FD2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47B1A-3E6B-8742-960E-30D543CF4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82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29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7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29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664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4BCBB-6A56-65C9-DE34-DC56BB0D5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1B6624-5D32-C295-9C16-250576C11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E97450-CF3B-9A23-C395-B989BE42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501435-244D-E7DF-7FE8-72C804A6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9FD0B2-1A8F-F520-D7C5-AF692E25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7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6C94E-96C5-8AEE-6E6F-DA55E2FD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5351D2-75DA-D379-E7E8-A600C33EF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621830-BC6B-A096-9B94-747DD0A3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766EC-06E6-595C-98FE-A11CE38C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6C09A8-836F-B457-B2F2-BCD7A3B9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43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75B8B2-4199-6054-6F3C-A9A23CB38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9212BF-B35D-0903-C71D-C833DEFCB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B4147-8235-1467-35DE-87936EB0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4C24E0-7873-41BD-D92C-D92C4A2D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A5DB8-D9D4-46B2-CCCA-80A995D6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41054-2BC6-415C-C1F6-E00F4F2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B2D7E-B83D-F284-72C5-24DE7A47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5BEB3-2DAF-6967-F96F-79BC81CB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E1C037-387F-6B1A-E0CF-F845F2ED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FB764-3B87-F6A6-E0B8-4D6C0CE7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0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F8401-6816-48D8-B7F3-E67E177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B6A1BE-C4C6-8460-5F60-CC79144B5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C6BA6-E3A7-668E-5124-71C6079B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48634B-40BC-488A-DCC5-F280515A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3CEB7A-79D0-7D9B-8B1E-6D020700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18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1F41A-87D2-B1EB-3407-CC276AAF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5C14B-A07E-C026-9CCE-A8FFDD4E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F8387C-691A-2200-9BEB-D717C83D8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83770B-569E-8BB9-FB6B-3592C6F7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786218-1800-1E9F-60B5-3F446513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8CC3C9-6D3A-C732-28EA-09BC3680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66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8469B-5FEB-C80C-D5DB-5CE5B729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12D485-8C8C-EAD2-512C-562FED1AC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7B801-7846-FD64-B473-86838D48F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E7334-477F-4113-88C0-449AE1873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CB7F5D-8C8C-DE40-818B-33F4F7F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364DFDD-3D7D-D488-B14E-0D8735F4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5690D5-2C86-C989-927A-44A21A56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C1D07E-5EB2-DFDB-F8A7-2F64203B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45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CAD77-9BA5-7EC3-1678-2E5F5C8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12C1A5-2B57-50E2-155C-6759930D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55CB86-A07B-BF47-F7CB-DB2574FE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FBF7D7-4467-9E69-9373-F048C89D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7F3EAF-9370-AC90-52D4-CB72F06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2177A-FC53-5B58-38AB-749AB3C9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12323E-0810-23CB-9418-06FCE541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9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FCFE-88DA-3AEB-7B0D-57F2D87F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AD93AB-2FA6-1BCE-5325-B4476FE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A5A156-6EB1-23D7-4075-61B3A36FD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B5F5C8-F276-4E27-8204-FAC52D7F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061A4E-6D43-2432-0F63-C00D07EB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AD19E9-B5F1-0FAA-846B-AF9BB015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5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8B132-823E-2182-0930-3F55509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10B50E-4477-E366-5027-F2763A66D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78CD46-9A76-4E56-51F9-88B9F73E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3CE440-1920-0912-04B2-667C293D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13CA35-5BD7-7DFE-74C4-B1E1AFC2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49B596-C3AF-6550-1550-C3A412F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5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41660B-D992-2140-700C-CBA3C0B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E418-CE56-CAFF-E81C-44C885F4D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BE8F0-FED8-A583-E8C4-E218B5FC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374D8-1B2F-2BD8-C271-0B8F1BFE2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1BD7C-8A81-AD95-F533-A522EE7D5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02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62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0.png"/><Relationship Id="rId4" Type="http://schemas.openxmlformats.org/officeDocument/2006/relationships/image" Target="../media/image19.t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067E9A2-CAE7-A3F4-1422-0329B47F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01" t="4235" r="37614" b="68896"/>
          <a:stretch/>
        </p:blipFill>
        <p:spPr>
          <a:xfrm>
            <a:off x="97078" y="80900"/>
            <a:ext cx="11997843" cy="6696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F926BD-7230-6DC9-92FF-0CC1FB0D2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6555"/>
            <a:ext cx="9144000" cy="943408"/>
          </a:xfrm>
          <a:solidFill>
            <a:schemeClr val="bg2">
              <a:alpha val="69810"/>
            </a:schemeClr>
          </a:solidFill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23.09.2024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3CB13D-6BF9-1D17-5A86-F897D1741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772" y="3612429"/>
            <a:ext cx="5576455" cy="1458335"/>
          </a:xfrm>
          <a:solidFill>
            <a:schemeClr val="bg2">
              <a:alpha val="69810"/>
            </a:schemeClr>
          </a:solidFill>
        </p:spPr>
        <p:txBody>
          <a:bodyPr/>
          <a:lstStyle/>
          <a:p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– ‘Array1‘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0.25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- ‘Array3‘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551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FEC0D-EA39-8BFA-7B0B-AAF221B8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A6946-30CB-4178-E87F-5D2A60CAC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953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 and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 </a:t>
            </a:r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2 V</a:t>
            </a:r>
          </a:p>
          <a:p>
            <a:r>
              <a:rPr lang="de-DE" dirty="0"/>
              <a:t>Y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respectively</a:t>
            </a:r>
            <a:r>
              <a:rPr lang="de-DE" dirty="0"/>
              <a:t>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homogenous</a:t>
            </a:r>
            <a:endParaRPr lang="de-DE" dirty="0"/>
          </a:p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, Bragg </a:t>
            </a:r>
            <a:r>
              <a:rPr lang="de-DE" dirty="0" err="1"/>
              <a:t>shape</a:t>
            </a:r>
            <a:r>
              <a:rPr lang="de-DE" dirty="0"/>
              <a:t> and </a:t>
            </a:r>
            <a:r>
              <a:rPr lang="de-DE" dirty="0" err="1"/>
              <a:t>undiffused</a:t>
            </a:r>
            <a:r>
              <a:rPr lang="de-DE" dirty="0"/>
              <a:t> beam (‘Array1‘) </a:t>
            </a:r>
            <a:r>
              <a:rPr lang="de-DE" dirty="0" err="1"/>
              <a:t>with</a:t>
            </a:r>
            <a:r>
              <a:rPr lang="de-DE" dirty="0"/>
              <a:t> 0.5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at different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r>
              <a:rPr lang="de-DE" dirty="0"/>
              <a:t>logo, </a:t>
            </a:r>
            <a:r>
              <a:rPr lang="de-DE" dirty="0" err="1"/>
              <a:t>undiffused</a:t>
            </a:r>
            <a:r>
              <a:rPr lang="de-DE" dirty="0"/>
              <a:t> beam (‘Array3‘) </a:t>
            </a:r>
            <a:r>
              <a:rPr lang="de-DE" dirty="0" err="1"/>
              <a:t>with</a:t>
            </a:r>
            <a:r>
              <a:rPr lang="de-DE" dirty="0"/>
              <a:t> 0.25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~ 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~ 150 MB </a:t>
            </a:r>
            <a:r>
              <a:rPr lang="de-DE" dirty="0" err="1"/>
              <a:t>or</a:t>
            </a:r>
            <a:r>
              <a:rPr lang="de-DE" dirty="0"/>
              <a:t> ~ 300 MB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]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32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47BAA-7574-E0B1-49BB-DFC14078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conditions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80DCC-B35B-B88E-4027-2BBCEA88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Beam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(With diffuser ~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~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/>
              <a:t>Bigger diffuser </a:t>
            </a:r>
            <a:r>
              <a:rPr lang="de-DE" dirty="0" err="1"/>
              <a:t>of</a:t>
            </a:r>
            <a:r>
              <a:rPr lang="de-DE" dirty="0"/>
              <a:t> 200 um (last </a:t>
            </a:r>
            <a:r>
              <a:rPr lang="de-DE" dirty="0" err="1"/>
              <a:t>times</a:t>
            </a:r>
            <a:r>
              <a:rPr lang="de-DE" dirty="0"/>
              <a:t> 40 um,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not flat)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400 um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stray</a:t>
            </a:r>
            <a:r>
              <a:rPr lang="de-DE" dirty="0"/>
              <a:t> dose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proved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room</a:t>
            </a:r>
            <a:r>
              <a:rPr lang="de-DE" dirty="0"/>
              <a:t>…</a:t>
            </a:r>
          </a:p>
          <a:p>
            <a:r>
              <a:rPr lang="de-DE" dirty="0" err="1"/>
              <a:t>There</a:t>
            </a:r>
            <a:r>
              <a:rPr lang="de-DE" dirty="0"/>
              <a:t> was an extra 25 mm </a:t>
            </a:r>
            <a:r>
              <a:rPr lang="de-DE" dirty="0" err="1"/>
              <a:t>collimator</a:t>
            </a:r>
            <a:r>
              <a:rPr lang="de-DE" dirty="0"/>
              <a:t> 1-2 m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– not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but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(</a:t>
            </a:r>
            <a:r>
              <a:rPr lang="de-DE" dirty="0" err="1"/>
              <a:t>array</a:t>
            </a:r>
            <a:r>
              <a:rPr lang="de-DE" dirty="0"/>
              <a:t> 1: </a:t>
            </a:r>
            <a:r>
              <a:rPr lang="de-DE" dirty="0" err="1"/>
              <a:t>voltage</a:t>
            </a:r>
            <a:r>
              <a:rPr lang="de-DE" dirty="0"/>
              <a:t> check,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beam </a:t>
            </a:r>
            <a:r>
              <a:rPr lang="de-DE" dirty="0" err="1"/>
              <a:t>shape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beam was </a:t>
            </a:r>
            <a:r>
              <a:rPr lang="de-DE" dirty="0" err="1"/>
              <a:t>stable</a:t>
            </a:r>
            <a:r>
              <a:rPr lang="de-DE" dirty="0"/>
              <a:t>;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stabilized</a:t>
            </a:r>
            <a:endParaRPr lang="de-DE" dirty="0"/>
          </a:p>
          <a:p>
            <a:pPr lvl="1"/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after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and will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48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6F9E4-447C-A669-D00B-61D9C2A4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4BF3A3-DB5E-5423-1A02-6E03FCB2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41" y="1572820"/>
            <a:ext cx="10515600" cy="5285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Values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got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Cyrcé</a:t>
            </a:r>
            <a:r>
              <a:rPr lang="de-DE" sz="1800" dirty="0"/>
              <a:t> </a:t>
            </a:r>
            <a:r>
              <a:rPr lang="de-DE" sz="1800" dirty="0" err="1"/>
              <a:t>crew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our</a:t>
            </a:r>
            <a:r>
              <a:rPr lang="de-DE" sz="1800" dirty="0"/>
              <a:t> </a:t>
            </a:r>
            <a:r>
              <a:rPr lang="de-DE" sz="1800" dirty="0" err="1"/>
              <a:t>measurements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0.2 mm Alu diffuser</a:t>
            </a:r>
          </a:p>
          <a:p>
            <a:pPr marL="0" indent="0">
              <a:buNone/>
            </a:pPr>
            <a:r>
              <a:rPr lang="de-DE" sz="1800" dirty="0"/>
              <a:t>Energy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 </a:t>
            </a:r>
            <a:r>
              <a:rPr lang="de-DE" sz="1800" dirty="0" err="1"/>
              <a:t>before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diffusor</a:t>
            </a:r>
            <a:r>
              <a:rPr lang="de-DE" sz="1800" dirty="0"/>
              <a:t> : 24.9145 MeV</a:t>
            </a:r>
          </a:p>
          <a:p>
            <a:pPr marL="0" indent="0">
              <a:buNone/>
            </a:pPr>
            <a:r>
              <a:rPr lang="de-DE" sz="1800" dirty="0"/>
              <a:t>Energy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 after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diffusor</a:t>
            </a:r>
            <a:r>
              <a:rPr lang="de-DE" sz="1800" dirty="0"/>
              <a:t> : 24.00744246796799 MeV</a:t>
            </a:r>
          </a:p>
          <a:p>
            <a:pPr marL="0" indent="0">
              <a:buNone/>
            </a:pPr>
            <a:r>
              <a:rPr lang="de-DE" sz="1800" dirty="0"/>
              <a:t>Energy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 at </a:t>
            </a:r>
            <a:r>
              <a:rPr lang="de-DE" sz="1800" dirty="0" err="1"/>
              <a:t>the</a:t>
            </a:r>
            <a:r>
              <a:rPr lang="de-DE" sz="1800" dirty="0"/>
              <a:t> '</a:t>
            </a:r>
            <a:r>
              <a:rPr lang="de-DE" sz="1800" dirty="0" err="1"/>
              <a:t>sortie</a:t>
            </a:r>
            <a:r>
              <a:rPr lang="de-DE" sz="1800" dirty="0"/>
              <a:t> </a:t>
            </a:r>
            <a:r>
              <a:rPr lang="de-DE" sz="1800" dirty="0" err="1"/>
              <a:t>air</a:t>
            </a:r>
            <a:r>
              <a:rPr lang="de-DE" sz="1800" dirty="0"/>
              <a:t>' : 23.776482520861308 MeV</a:t>
            </a:r>
          </a:p>
          <a:p>
            <a:pPr marL="0" indent="0">
              <a:buNone/>
            </a:pPr>
            <a:endParaRPr lang="de-DE" sz="1800" dirty="0"/>
          </a:p>
        </p:txBody>
      </p:sp>
      <p:pic>
        <p:nvPicPr>
          <p:cNvPr id="5" name="Grafik 4" descr="Ein Bild, das Reihe, Text, Diagramm, Steigung enthält.&#10;&#10;Automatisch generierte Beschreibung">
            <a:extLst>
              <a:ext uri="{FF2B5EF4-FFF2-40B4-BE49-F238E27FC236}">
                <a16:creationId xmlns:a16="http://schemas.microsoft.com/office/drawing/2014/main" id="{5A795273-8ABA-B795-100F-B35954F9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08" y="2785427"/>
            <a:ext cx="5270051" cy="40671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B08C67-7AF7-C1B6-5CED-DE89176EEB46}"/>
              </a:ext>
            </a:extLst>
          </p:cNvPr>
          <p:cNvSpPr txBox="1"/>
          <p:nvPr/>
        </p:nvSpPr>
        <p:spPr>
          <a:xfrm>
            <a:off x="7368989" y="2252052"/>
            <a:ext cx="426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Protons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collimator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different Al </a:t>
            </a:r>
            <a:r>
              <a:rPr lang="de-DE" dirty="0" err="1"/>
              <a:t>thicknesses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27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171FA-7901-B1CC-CD26-4C98ECFB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791"/>
            <a:ext cx="10515600" cy="1325563"/>
          </a:xfrm>
        </p:spPr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Current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318E2-8D9E-5783-1143-7BA14919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76"/>
            <a:ext cx="10515600" cy="54519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sz="2800" dirty="0" err="1"/>
              <a:t>Concerning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current</a:t>
            </a:r>
            <a:r>
              <a:rPr lang="de-DE" sz="2800" dirty="0"/>
              <a:t> – I </a:t>
            </a:r>
            <a:r>
              <a:rPr lang="de-DE" sz="2800" dirty="0" err="1"/>
              <a:t>noted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current</a:t>
            </a:r>
            <a:r>
              <a:rPr lang="de-DE" sz="2800" dirty="0"/>
              <a:t> at </a:t>
            </a:r>
            <a:r>
              <a:rPr lang="de-DE" sz="2800" dirty="0" err="1"/>
              <a:t>the</a:t>
            </a:r>
            <a:r>
              <a:rPr lang="de-DE" sz="2800" dirty="0"/>
              <a:t> Faraday </a:t>
            </a:r>
            <a:r>
              <a:rPr lang="de-DE" sz="2800" dirty="0" err="1"/>
              <a:t>cup</a:t>
            </a:r>
            <a:endParaRPr lang="de-DE" sz="2800" dirty="0"/>
          </a:p>
          <a:p>
            <a:pPr marL="0" indent="0">
              <a:buNone/>
            </a:pPr>
            <a:r>
              <a:rPr lang="de-DE" sz="2800" dirty="0" err="1"/>
              <a:t>From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conversion</a:t>
            </a:r>
            <a:r>
              <a:rPr lang="de-DE" sz="2800" dirty="0"/>
              <a:t> </a:t>
            </a:r>
            <a:r>
              <a:rPr lang="de-DE" sz="2800" dirty="0" err="1"/>
              <a:t>that</a:t>
            </a:r>
            <a:r>
              <a:rPr lang="de-DE" sz="2800" dirty="0"/>
              <a:t> was </a:t>
            </a:r>
            <a:r>
              <a:rPr lang="de-DE" sz="2800" dirty="0" err="1"/>
              <a:t>mentioned</a:t>
            </a:r>
            <a:r>
              <a:rPr lang="de-DE" sz="2800" dirty="0"/>
              <a:t> 2.43 </a:t>
            </a:r>
            <a:r>
              <a:rPr lang="de-DE" sz="2800" dirty="0" err="1"/>
              <a:t>nA</a:t>
            </a:r>
            <a:r>
              <a:rPr lang="de-DE" sz="2800" dirty="0"/>
              <a:t> </a:t>
            </a:r>
            <a:r>
              <a:rPr lang="de-DE" sz="2800" dirty="0" err="1"/>
              <a:t>before</a:t>
            </a:r>
            <a:r>
              <a:rPr lang="de-DE" sz="2800" dirty="0"/>
              <a:t> </a:t>
            </a:r>
            <a:r>
              <a:rPr lang="de-DE" sz="2800" dirty="0" err="1"/>
              <a:t>our</a:t>
            </a:r>
            <a:r>
              <a:rPr lang="de-DE" sz="2800" dirty="0"/>
              <a:t> 0.2 mm diffuser (~ 0.823)</a:t>
            </a:r>
          </a:p>
          <a:p>
            <a:pPr marL="0" indent="0">
              <a:buNone/>
            </a:pPr>
            <a:r>
              <a:rPr lang="de-DE" sz="2800" dirty="0" err="1"/>
              <a:t>were</a:t>
            </a:r>
            <a:r>
              <a:rPr lang="de-DE" sz="2800" dirty="0"/>
              <a:t> 2 </a:t>
            </a:r>
            <a:r>
              <a:rPr lang="de-DE" sz="2800" dirty="0" err="1"/>
              <a:t>nA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sample.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But </a:t>
            </a:r>
            <a:r>
              <a:rPr lang="de-DE" sz="2800" dirty="0" err="1"/>
              <a:t>there</a:t>
            </a:r>
            <a:r>
              <a:rPr lang="de-DE" sz="2800" dirty="0"/>
              <a:t> was </a:t>
            </a:r>
            <a:r>
              <a:rPr lang="de-DE" sz="2800" dirty="0" err="1"/>
              <a:t>this</a:t>
            </a:r>
            <a:r>
              <a:rPr lang="de-DE" sz="2800" dirty="0"/>
              <a:t> extra 25 mm </a:t>
            </a:r>
            <a:r>
              <a:rPr lang="de-DE" sz="2800" dirty="0" err="1"/>
              <a:t>collimator</a:t>
            </a:r>
            <a:r>
              <a:rPr lang="de-DE" sz="2800" dirty="0"/>
              <a:t> in </a:t>
            </a:r>
            <a:r>
              <a:rPr lang="de-DE" sz="2800" dirty="0" err="1"/>
              <a:t>the</a:t>
            </a:r>
            <a:r>
              <a:rPr lang="de-DE" sz="2800" dirty="0"/>
              <a:t> beam </a:t>
            </a:r>
            <a:r>
              <a:rPr lang="de-DE" sz="2800" dirty="0" err="1"/>
              <a:t>line</a:t>
            </a:r>
            <a:r>
              <a:rPr lang="de-DE" sz="2800" dirty="0"/>
              <a:t>:</a:t>
            </a:r>
          </a:p>
          <a:p>
            <a:r>
              <a:rPr lang="de-DE" sz="2800" dirty="0"/>
              <a:t>This limited </a:t>
            </a:r>
            <a:r>
              <a:rPr lang="de-DE" sz="2800" dirty="0" err="1"/>
              <a:t>the</a:t>
            </a:r>
            <a:r>
              <a:rPr lang="de-DE" sz="2800" dirty="0"/>
              <a:t> beam </a:t>
            </a:r>
            <a:r>
              <a:rPr lang="de-DE" sz="2800" dirty="0" err="1"/>
              <a:t>to</a:t>
            </a:r>
            <a:r>
              <a:rPr lang="de-DE" sz="2800" dirty="0"/>
              <a:t> an </a:t>
            </a:r>
            <a:r>
              <a:rPr lang="de-DE" sz="2800" dirty="0" err="1"/>
              <a:t>aperture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~ 30 mm </a:t>
            </a:r>
            <a:r>
              <a:rPr lang="de-DE" sz="2800" dirty="0" err="1"/>
              <a:t>instead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total 36.51 mm.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round</a:t>
            </a:r>
            <a:r>
              <a:rPr lang="de-DE" sz="2800" dirty="0"/>
              <a:t> </a:t>
            </a:r>
            <a:r>
              <a:rPr lang="de-DE" sz="2800" dirty="0" err="1"/>
              <a:t>aperture</a:t>
            </a:r>
            <a:r>
              <a:rPr lang="de-DE" sz="2800" dirty="0"/>
              <a:t>.</a:t>
            </a:r>
          </a:p>
          <a:p>
            <a:r>
              <a:rPr lang="de-DE" sz="2800" dirty="0"/>
              <a:t>The </a:t>
            </a:r>
            <a:r>
              <a:rPr lang="de-DE" sz="2800" dirty="0" err="1"/>
              <a:t>currents</a:t>
            </a:r>
            <a:r>
              <a:rPr lang="de-DE" sz="2800" dirty="0"/>
              <a:t> </a:t>
            </a:r>
            <a:r>
              <a:rPr lang="de-DE" sz="2800" dirty="0" err="1"/>
              <a:t>measured</a:t>
            </a:r>
            <a:r>
              <a:rPr lang="de-DE" sz="2800" dirty="0"/>
              <a:t> </a:t>
            </a:r>
            <a:r>
              <a:rPr lang="de-DE" sz="2800" dirty="0" err="1"/>
              <a:t>were</a:t>
            </a:r>
            <a:r>
              <a:rPr lang="de-DE" sz="2800" dirty="0"/>
              <a:t> </a:t>
            </a:r>
            <a:r>
              <a:rPr lang="de-DE" sz="2800" dirty="0" err="1"/>
              <a:t>seemingly</a:t>
            </a:r>
            <a:r>
              <a:rPr lang="de-DE" sz="2800" dirty="0"/>
              <a:t> </a:t>
            </a:r>
            <a:r>
              <a:rPr lang="de-DE" sz="2800" dirty="0" err="1"/>
              <a:t>distorted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err="1"/>
              <a:t>this</a:t>
            </a:r>
            <a:r>
              <a:rPr lang="de-DE" sz="2800" dirty="0"/>
              <a:t> </a:t>
            </a:r>
            <a:r>
              <a:rPr lang="de-DE" sz="2800" dirty="0" err="1"/>
              <a:t>collimator</a:t>
            </a:r>
            <a:r>
              <a:rPr lang="de-DE" sz="2800" dirty="0"/>
              <a:t>,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got</a:t>
            </a:r>
            <a:r>
              <a:rPr lang="de-DE" sz="2800" dirty="0"/>
              <a:t> </a:t>
            </a:r>
            <a:r>
              <a:rPr lang="de-DE" sz="2800" dirty="0" err="1"/>
              <a:t>some</a:t>
            </a:r>
            <a:r>
              <a:rPr lang="de-DE" sz="2800" dirty="0"/>
              <a:t> </a:t>
            </a:r>
            <a:r>
              <a:rPr lang="de-DE" sz="2800" dirty="0" err="1"/>
              <a:t>factors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this</a:t>
            </a:r>
            <a:r>
              <a:rPr lang="de-DE" sz="2800" dirty="0"/>
              <a:t>.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Coefficient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d’étalonnage</a:t>
            </a:r>
            <a:br>
              <a:rPr lang="de-DE" dirty="0"/>
            </a:br>
            <a:br>
              <a:rPr lang="de-DE" dirty="0"/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15/25/36.5  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diffuseur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200 : 0.9478</a:t>
            </a:r>
            <a:br>
              <a:rPr lang="de-DE" dirty="0"/>
            </a:br>
            <a:br>
              <a:rPr lang="de-DE" dirty="0"/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15/25/36.5  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sans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diffuseur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: 0.9589</a:t>
            </a:r>
            <a:endParaRPr lang="de-DE" sz="28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u="sng" dirty="0" err="1"/>
              <a:t>From</a:t>
            </a:r>
            <a:r>
              <a:rPr lang="de-DE" sz="2800" u="sng" dirty="0"/>
              <a:t> </a:t>
            </a:r>
            <a:r>
              <a:rPr lang="de-DE" sz="2800" u="sng" dirty="0" err="1"/>
              <a:t>my</a:t>
            </a:r>
            <a:r>
              <a:rPr lang="de-DE" sz="2800" u="sng" dirty="0"/>
              <a:t> </a:t>
            </a:r>
            <a:r>
              <a:rPr lang="de-DE" sz="2800" u="sng" dirty="0" err="1"/>
              <a:t>understanding</a:t>
            </a:r>
            <a:r>
              <a:rPr lang="de-DE" sz="2800" u="sng" dirty="0"/>
              <a:t> (</a:t>
            </a:r>
            <a:r>
              <a:rPr lang="de-DE" sz="2800" u="sng" dirty="0" err="1"/>
              <a:t>please</a:t>
            </a:r>
            <a:r>
              <a:rPr lang="de-DE" sz="2800" u="sng" dirty="0"/>
              <a:t> </a:t>
            </a:r>
            <a:r>
              <a:rPr lang="de-DE" sz="2800" u="sng" dirty="0" err="1"/>
              <a:t>correct</a:t>
            </a:r>
            <a:r>
              <a:rPr lang="de-DE" sz="2800" u="sng" dirty="0"/>
              <a:t> </a:t>
            </a:r>
            <a:r>
              <a:rPr lang="de-DE" sz="2800" u="sng" dirty="0" err="1"/>
              <a:t>me</a:t>
            </a:r>
            <a:r>
              <a:rPr lang="de-DE" sz="2800" u="sng" dirty="0"/>
              <a:t> </a:t>
            </a:r>
            <a:r>
              <a:rPr lang="de-DE" sz="2800" u="sng" dirty="0" err="1"/>
              <a:t>if</a:t>
            </a:r>
            <a:r>
              <a:rPr lang="de-DE" sz="2800" u="sng" dirty="0"/>
              <a:t> </a:t>
            </a:r>
            <a:r>
              <a:rPr lang="de-DE" sz="2800" u="sng" dirty="0" err="1"/>
              <a:t>wrong</a:t>
            </a:r>
            <a:r>
              <a:rPr lang="de-DE" sz="2800" u="sng" dirty="0"/>
              <a:t>) </a:t>
            </a:r>
            <a:r>
              <a:rPr lang="de-DE" sz="2800" u="sng" dirty="0" err="1"/>
              <a:t>this</a:t>
            </a:r>
            <a:r>
              <a:rPr lang="de-DE" sz="2800" u="sng" dirty="0"/>
              <a:t> </a:t>
            </a:r>
            <a:r>
              <a:rPr lang="de-DE" sz="2800" u="sng" dirty="0" err="1"/>
              <a:t>means</a:t>
            </a:r>
            <a:r>
              <a:rPr lang="de-DE" sz="2800" u="sng" dirty="0"/>
              <a:t>: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sample,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I </a:t>
            </a:r>
            <a:r>
              <a:rPr lang="de-DE" dirty="0" err="1"/>
              <a:t>noted</a:t>
            </a:r>
            <a:r>
              <a:rPr lang="de-DE" dirty="0"/>
              <a:t> (and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)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multiplied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diffuser (</a:t>
            </a:r>
            <a:r>
              <a:rPr lang="de-DE" dirty="0" err="1"/>
              <a:t>if</a:t>
            </a:r>
            <a:r>
              <a:rPr lang="de-DE" dirty="0"/>
              <a:t> diffuser was </a:t>
            </a:r>
            <a:r>
              <a:rPr lang="de-DE" dirty="0" err="1"/>
              <a:t>used</a:t>
            </a:r>
            <a:r>
              <a:rPr lang="de-DE" dirty="0"/>
              <a:t>) </a:t>
            </a:r>
            <a:r>
              <a:rPr lang="de-DE" dirty="0" err="1"/>
              <a:t>multiplied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additional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collimator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Thus 2.43 </a:t>
            </a:r>
            <a:r>
              <a:rPr lang="de-DE" sz="2800" dirty="0" err="1"/>
              <a:t>nA</a:t>
            </a:r>
            <a:r>
              <a:rPr lang="de-DE" sz="2800" dirty="0"/>
              <a:t> </a:t>
            </a:r>
            <a:r>
              <a:rPr lang="de-DE" sz="2800" dirty="0" err="1"/>
              <a:t>should</a:t>
            </a:r>
            <a:r>
              <a:rPr lang="de-DE" sz="2800" dirty="0"/>
              <a:t> </a:t>
            </a:r>
            <a:r>
              <a:rPr lang="de-DE" sz="2800" dirty="0" err="1"/>
              <a:t>have</a:t>
            </a:r>
            <a:r>
              <a:rPr lang="de-DE" sz="2800" dirty="0"/>
              <a:t> </a:t>
            </a:r>
            <a:r>
              <a:rPr lang="de-DE" sz="2800" dirty="0" err="1"/>
              <a:t>been</a:t>
            </a:r>
            <a:r>
              <a:rPr lang="de-DE" sz="2800" dirty="0"/>
              <a:t> 2 </a:t>
            </a:r>
            <a:r>
              <a:rPr lang="de-DE" sz="2800" dirty="0" err="1"/>
              <a:t>nA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sample, but </a:t>
            </a:r>
            <a:r>
              <a:rPr lang="de-DE" sz="2800" dirty="0" err="1"/>
              <a:t>were</a:t>
            </a:r>
            <a:r>
              <a:rPr lang="de-DE" sz="2800" dirty="0"/>
              <a:t> 1.8956 </a:t>
            </a:r>
            <a:r>
              <a:rPr lang="de-DE" sz="2800" dirty="0" err="1"/>
              <a:t>nA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sample</a:t>
            </a:r>
            <a:endParaRPr lang="de-DE" dirty="0"/>
          </a:p>
          <a:p>
            <a:pPr marL="0" indent="0">
              <a:buNone/>
            </a:pPr>
            <a:r>
              <a:rPr lang="de-DE" i="1" dirty="0"/>
              <a:t>Keep </a:t>
            </a:r>
            <a:r>
              <a:rPr lang="de-DE" i="1" dirty="0" err="1"/>
              <a:t>this</a:t>
            </a:r>
            <a:r>
              <a:rPr lang="de-DE" i="1" dirty="0"/>
              <a:t> in </a:t>
            </a:r>
            <a:r>
              <a:rPr lang="de-DE" i="1" dirty="0" err="1"/>
              <a:t>mind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later</a:t>
            </a:r>
            <a:r>
              <a:rPr lang="de-DE" i="1" dirty="0"/>
              <a:t> </a:t>
            </a:r>
            <a:r>
              <a:rPr lang="de-DE" i="1" dirty="0" err="1"/>
              <a:t>voltage</a:t>
            </a:r>
            <a:r>
              <a:rPr lang="de-DE" i="1" dirty="0"/>
              <a:t> </a:t>
            </a:r>
            <a:r>
              <a:rPr lang="de-DE" i="1" dirty="0" err="1"/>
              <a:t>measurements</a:t>
            </a:r>
            <a:r>
              <a:rPr lang="de-DE" i="1" dirty="0"/>
              <a:t> and </a:t>
            </a:r>
            <a:r>
              <a:rPr lang="de-DE" i="1" dirty="0" err="1"/>
              <a:t>comparisons</a:t>
            </a:r>
            <a:r>
              <a:rPr lang="de-DE" i="1" dirty="0"/>
              <a:t> </a:t>
            </a:r>
            <a:r>
              <a:rPr lang="de-DE" i="1" dirty="0" err="1"/>
              <a:t>I‘ll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you</a:t>
            </a:r>
            <a:r>
              <a:rPr lang="de-DE" i="1" dirty="0"/>
              <a:t>.</a:t>
            </a:r>
            <a:endParaRPr lang="de-DE" sz="2800" i="1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57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2098D-55CC-518F-436F-EEA69D08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films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A164CB-7421-AB7D-6056-8F72A2CB5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464"/>
            <a:ext cx="10515600" cy="812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gafchromic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images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first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measurement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day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! I will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add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these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results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previous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measurements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de-DE" dirty="0">
              <a:solidFill>
                <a:srgbClr val="000000"/>
              </a:solidFill>
              <a:latin typeface="Helvetica" pitchFamily="2" charset="0"/>
            </a:endParaRPr>
          </a:p>
          <a:p>
            <a:endParaRPr lang="de-DE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5BB1AFA-20E1-5C63-0A03-1B596774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5" t="4988" r="4768"/>
          <a:stretch/>
        </p:blipFill>
        <p:spPr>
          <a:xfrm>
            <a:off x="333342" y="2632934"/>
            <a:ext cx="4609070" cy="4238367"/>
          </a:xfrm>
          <a:prstGeom prst="rect">
            <a:avLst/>
          </a:prstGeom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58209757-024D-1BEA-06F3-78A3DA3C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943" y="3300864"/>
            <a:ext cx="5667880" cy="3271837"/>
          </a:xfrm>
          <a:prstGeom prst="rect">
            <a:avLst/>
          </a:prstGeom>
        </p:spPr>
      </p:pic>
      <p:cxnSp>
        <p:nvCxnSpPr>
          <p:cNvPr id="6" name="Connecteur droit 8">
            <a:extLst>
              <a:ext uri="{FF2B5EF4-FFF2-40B4-BE49-F238E27FC236}">
                <a16:creationId xmlns:a16="http://schemas.microsoft.com/office/drawing/2014/main" id="{DEA9E8C2-92B9-5BEE-E393-AB8DB01F7B14}"/>
              </a:ext>
            </a:extLst>
          </p:cNvPr>
          <p:cNvCxnSpPr/>
          <p:nvPr/>
        </p:nvCxnSpPr>
        <p:spPr>
          <a:xfrm>
            <a:off x="1195612" y="3956652"/>
            <a:ext cx="2471737" cy="26860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9">
            <a:extLst>
              <a:ext uri="{FF2B5EF4-FFF2-40B4-BE49-F238E27FC236}">
                <a16:creationId xmlns:a16="http://schemas.microsoft.com/office/drawing/2014/main" id="{1959E1AF-2B5D-62CA-42B7-8830AE50A7EA}"/>
              </a:ext>
            </a:extLst>
          </p:cNvPr>
          <p:cNvSpPr txBox="1"/>
          <p:nvPr/>
        </p:nvSpPr>
        <p:spPr>
          <a:xfrm>
            <a:off x="5073073" y="456745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HD</a:t>
            </a:r>
          </a:p>
        </p:txBody>
      </p:sp>
      <p:sp>
        <p:nvSpPr>
          <p:cNvPr id="8" name="ZoneTexte 10">
            <a:extLst>
              <a:ext uri="{FF2B5EF4-FFF2-40B4-BE49-F238E27FC236}">
                <a16:creationId xmlns:a16="http://schemas.microsoft.com/office/drawing/2014/main" id="{BE7EAD40-F908-D28C-6124-4A23FF563348}"/>
              </a:ext>
            </a:extLst>
          </p:cNvPr>
          <p:cNvSpPr txBox="1"/>
          <p:nvPr/>
        </p:nvSpPr>
        <p:spPr>
          <a:xfrm>
            <a:off x="11267059" y="456745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C13DB8-EB5D-7D7F-F029-0BF8A9565B55}"/>
              </a:ext>
            </a:extLst>
          </p:cNvPr>
          <p:cNvSpPr txBox="1"/>
          <p:nvPr/>
        </p:nvSpPr>
        <p:spPr>
          <a:xfrm>
            <a:off x="6096000" y="2505670"/>
            <a:ext cx="5118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These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irradiated</a:t>
            </a:r>
            <a:r>
              <a:rPr lang="de-DE" dirty="0"/>
              <a:t> </a:t>
            </a:r>
            <a:r>
              <a:rPr lang="de-DE" dirty="0" err="1"/>
              <a:t>films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quantitative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strength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7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59115-5C24-8F59-593A-11B99141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265522-6CEE-B03A-6EDC-61A6960C0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C85AE568-A523-5587-AAE5-5A5DE41F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" r="448"/>
          <a:stretch/>
        </p:blipFill>
        <p:spPr>
          <a:xfrm>
            <a:off x="6214601" y="0"/>
            <a:ext cx="5545588" cy="323015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AD742DC-5A4D-B144-7A25-169B270C158C}"/>
              </a:ext>
            </a:extLst>
          </p:cNvPr>
          <p:cNvGrpSpPr/>
          <p:nvPr/>
        </p:nvGrpSpPr>
        <p:grpSpPr>
          <a:xfrm>
            <a:off x="271202" y="2333813"/>
            <a:ext cx="3768725" cy="4443413"/>
            <a:chOff x="271130" y="1207293"/>
            <a:chExt cx="3768725" cy="4443413"/>
          </a:xfrm>
        </p:grpSpPr>
        <p:pic>
          <p:nvPicPr>
            <p:cNvPr id="4" name="Espace réservé du contenu 4">
              <a:extLst>
                <a:ext uri="{FF2B5EF4-FFF2-40B4-BE49-F238E27FC236}">
                  <a16:creationId xmlns:a16="http://schemas.microsoft.com/office/drawing/2014/main" id="{C49AF477-7FBC-5EBF-A213-1EB9D610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965" r="11559"/>
            <a:stretch/>
          </p:blipFill>
          <p:spPr>
            <a:xfrm>
              <a:off x="271130" y="1207293"/>
              <a:ext cx="3768725" cy="4443413"/>
            </a:xfrm>
            <a:prstGeom prst="rect">
              <a:avLst/>
            </a:prstGeom>
          </p:spPr>
        </p:pic>
        <p:cxnSp>
          <p:nvCxnSpPr>
            <p:cNvPr id="6" name="Connecteur droit 8">
              <a:extLst>
                <a:ext uri="{FF2B5EF4-FFF2-40B4-BE49-F238E27FC236}">
                  <a16:creationId xmlns:a16="http://schemas.microsoft.com/office/drawing/2014/main" id="{CFD4B698-1B84-6E60-BC4E-A8CC052546E2}"/>
                </a:ext>
              </a:extLst>
            </p:cNvPr>
            <p:cNvCxnSpPr/>
            <p:nvPr/>
          </p:nvCxnSpPr>
          <p:spPr>
            <a:xfrm flipV="1">
              <a:off x="632951" y="2957513"/>
              <a:ext cx="2857500" cy="2000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9">
              <a:extLst>
                <a:ext uri="{FF2B5EF4-FFF2-40B4-BE49-F238E27FC236}">
                  <a16:creationId xmlns:a16="http://schemas.microsoft.com/office/drawing/2014/main" id="{B7EC0B28-F5B6-40EB-AAEF-41D3C21F4AB2}"/>
                </a:ext>
              </a:extLst>
            </p:cNvPr>
            <p:cNvCxnSpPr/>
            <p:nvPr/>
          </p:nvCxnSpPr>
          <p:spPr>
            <a:xfrm flipV="1">
              <a:off x="632951" y="3700463"/>
              <a:ext cx="2857500" cy="2000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cteur droit avec flèche 13">
            <a:extLst>
              <a:ext uri="{FF2B5EF4-FFF2-40B4-BE49-F238E27FC236}">
                <a16:creationId xmlns:a16="http://schemas.microsoft.com/office/drawing/2014/main" id="{AC1E4DF1-A64B-5200-1C7F-13C05CDEB553}"/>
              </a:ext>
            </a:extLst>
          </p:cNvPr>
          <p:cNvCxnSpPr>
            <a:cxnSpLocks/>
          </p:cNvCxnSpPr>
          <p:nvPr/>
        </p:nvCxnSpPr>
        <p:spPr>
          <a:xfrm flipV="1">
            <a:off x="3490451" y="1791730"/>
            <a:ext cx="2621177" cy="2225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15">
            <a:extLst>
              <a:ext uri="{FF2B5EF4-FFF2-40B4-BE49-F238E27FC236}">
                <a16:creationId xmlns:a16="http://schemas.microsoft.com/office/drawing/2014/main" id="{B51706E7-9E43-6BB9-EBEC-8CB9FFF0263E}"/>
              </a:ext>
            </a:extLst>
          </p:cNvPr>
          <p:cNvCxnSpPr>
            <a:cxnSpLocks/>
          </p:cNvCxnSpPr>
          <p:nvPr/>
        </p:nvCxnSpPr>
        <p:spPr>
          <a:xfrm>
            <a:off x="3490451" y="4797333"/>
            <a:ext cx="1320211" cy="113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16">
            <a:extLst>
              <a:ext uri="{FF2B5EF4-FFF2-40B4-BE49-F238E27FC236}">
                <a16:creationId xmlns:a16="http://schemas.microsoft.com/office/drawing/2014/main" id="{98984B8D-346C-64DB-9FB5-33536824D7A1}"/>
              </a:ext>
            </a:extLst>
          </p:cNvPr>
          <p:cNvSpPr txBox="1"/>
          <p:nvPr/>
        </p:nvSpPr>
        <p:spPr>
          <a:xfrm>
            <a:off x="5690726" y="111442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1" name="ZoneTexte 17">
            <a:extLst>
              <a:ext uri="{FF2B5EF4-FFF2-40B4-BE49-F238E27FC236}">
                <a16:creationId xmlns:a16="http://schemas.microsoft.com/office/drawing/2014/main" id="{BBE59A40-A3E9-52ED-906E-AE2486F1B8B0}"/>
              </a:ext>
            </a:extLst>
          </p:cNvPr>
          <p:cNvSpPr txBox="1"/>
          <p:nvPr/>
        </p:nvSpPr>
        <p:spPr>
          <a:xfrm>
            <a:off x="11848636" y="11715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pic>
        <p:nvPicPr>
          <p:cNvPr id="12" name="Image 19">
            <a:extLst>
              <a:ext uri="{FF2B5EF4-FFF2-40B4-BE49-F238E27FC236}">
                <a16:creationId xmlns:a16="http://schemas.microsoft.com/office/drawing/2014/main" id="{8BD32308-DE99-B575-8048-531E75BE9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51" y="3429000"/>
            <a:ext cx="5800210" cy="3348226"/>
          </a:xfrm>
          <a:prstGeom prst="rect">
            <a:avLst/>
          </a:prstGeom>
        </p:spPr>
      </p:pic>
      <p:sp>
        <p:nvSpPr>
          <p:cNvPr id="13" name="ZoneTexte 20">
            <a:extLst>
              <a:ext uri="{FF2B5EF4-FFF2-40B4-BE49-F238E27FC236}">
                <a16:creationId xmlns:a16="http://schemas.microsoft.com/office/drawing/2014/main" id="{EE7EEF72-915E-FC17-F823-0B63563A2834}"/>
              </a:ext>
            </a:extLst>
          </p:cNvPr>
          <p:cNvSpPr txBox="1"/>
          <p:nvPr/>
        </p:nvSpPr>
        <p:spPr>
          <a:xfrm>
            <a:off x="4904008" y="47761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C45043A9-77B6-EE8C-08C2-31749187A4D8}"/>
              </a:ext>
            </a:extLst>
          </p:cNvPr>
          <p:cNvSpPr txBox="1"/>
          <p:nvPr/>
        </p:nvSpPr>
        <p:spPr>
          <a:xfrm>
            <a:off x="11061918" y="48333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4298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6D9C5-8642-D086-F231-54F88982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23rd September, but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redo</a:t>
            </a:r>
            <a:r>
              <a:rPr lang="de-DE" dirty="0"/>
              <a:t> 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!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178ACF51-F7BE-B790-31A3-C3925D2E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718" y="3076574"/>
            <a:ext cx="6261895" cy="36147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9A176C-A929-2E10-3E40-B49A23AC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5037"/>
            <a:ext cx="5265195" cy="4652963"/>
          </a:xfrm>
          <a:prstGeom prst="rect">
            <a:avLst/>
          </a:prstGeom>
        </p:spPr>
      </p:pic>
      <p:cxnSp>
        <p:nvCxnSpPr>
          <p:cNvPr id="6" name="Connecteur droit 6">
            <a:extLst>
              <a:ext uri="{FF2B5EF4-FFF2-40B4-BE49-F238E27FC236}">
                <a16:creationId xmlns:a16="http://schemas.microsoft.com/office/drawing/2014/main" id="{9992A673-2B25-48CD-AAC7-7B59430AD1C5}"/>
              </a:ext>
            </a:extLst>
          </p:cNvPr>
          <p:cNvCxnSpPr/>
          <p:nvPr/>
        </p:nvCxnSpPr>
        <p:spPr>
          <a:xfrm>
            <a:off x="1885950" y="3414713"/>
            <a:ext cx="1071563" cy="28003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7">
            <a:extLst>
              <a:ext uri="{FF2B5EF4-FFF2-40B4-BE49-F238E27FC236}">
                <a16:creationId xmlns:a16="http://schemas.microsoft.com/office/drawing/2014/main" id="{524F31A4-BD51-800E-A677-45C6CB885C05}"/>
              </a:ext>
            </a:extLst>
          </p:cNvPr>
          <p:cNvSpPr txBox="1"/>
          <p:nvPr/>
        </p:nvSpPr>
        <p:spPr>
          <a:xfrm>
            <a:off x="4843463" y="476280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8" name="ZoneTexte 8">
            <a:extLst>
              <a:ext uri="{FF2B5EF4-FFF2-40B4-BE49-F238E27FC236}">
                <a16:creationId xmlns:a16="http://schemas.microsoft.com/office/drawing/2014/main" id="{BCC59603-4454-C70C-81D5-8B2D2C69D57F}"/>
              </a:ext>
            </a:extLst>
          </p:cNvPr>
          <p:cNvSpPr txBox="1"/>
          <p:nvPr/>
        </p:nvSpPr>
        <p:spPr>
          <a:xfrm>
            <a:off x="11736136" y="460533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8201AA1-BB2D-967B-1CAC-155FDB81475C}"/>
              </a:ext>
            </a:extLst>
          </p:cNvPr>
          <p:cNvSpPr txBox="1"/>
          <p:nvPr/>
        </p:nvSpPr>
        <p:spPr>
          <a:xfrm>
            <a:off x="4843463" y="2707242"/>
            <a:ext cx="455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Also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May?!</a:t>
            </a:r>
          </a:p>
        </p:txBody>
      </p:sp>
    </p:spTree>
    <p:extLst>
      <p:ext uri="{BB962C8B-B14F-4D97-AF65-F5344CB8AC3E}">
        <p14:creationId xmlns:p14="http://schemas.microsoft.com/office/powerpoint/2010/main" val="3581679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6517D-E6EB-E49C-21F7-2A35BB9D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243"/>
            <a:ext cx="11253391" cy="1325563"/>
          </a:xfrm>
        </p:spPr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beam!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0FFEBBE-6393-879C-78FD-03462ADA6D38}"/>
              </a:ext>
            </a:extLst>
          </p:cNvPr>
          <p:cNvGrpSpPr>
            <a:grpSpLocks noChangeAspect="1"/>
          </p:cNvGrpSpPr>
          <p:nvPr/>
        </p:nvGrpSpPr>
        <p:grpSpPr>
          <a:xfrm>
            <a:off x="1366220" y="1534318"/>
            <a:ext cx="9248759" cy="5130043"/>
            <a:chOff x="358861" y="578470"/>
            <a:chExt cx="11321126" cy="6279530"/>
          </a:xfrm>
        </p:grpSpPr>
        <p:pic>
          <p:nvPicPr>
            <p:cNvPr id="4" name="Image 2">
              <a:extLst>
                <a:ext uri="{FF2B5EF4-FFF2-40B4-BE49-F238E27FC236}">
                  <a16:creationId xmlns:a16="http://schemas.microsoft.com/office/drawing/2014/main" id="{C0264F12-2129-39BC-5EA9-94FF94A4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861" y="578470"/>
              <a:ext cx="3051604" cy="5701059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C3BC614-C4CF-F9D3-51C9-70F08B1C6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625" y="578470"/>
              <a:ext cx="6057870" cy="3496963"/>
            </a:xfrm>
            <a:prstGeom prst="rect">
              <a:avLst/>
            </a:prstGeom>
          </p:spPr>
        </p:pic>
        <p:cxnSp>
          <p:nvCxnSpPr>
            <p:cNvPr id="6" name="Connecteur droit 6">
              <a:extLst>
                <a:ext uri="{FF2B5EF4-FFF2-40B4-BE49-F238E27FC236}">
                  <a16:creationId xmlns:a16="http://schemas.microsoft.com/office/drawing/2014/main" id="{2BE55170-9116-E800-70E0-E67D2B04E9C8}"/>
                </a:ext>
              </a:extLst>
            </p:cNvPr>
            <p:cNvCxnSpPr/>
            <p:nvPr/>
          </p:nvCxnSpPr>
          <p:spPr>
            <a:xfrm>
              <a:off x="1884663" y="988541"/>
              <a:ext cx="0" cy="265670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7">
              <a:extLst>
                <a:ext uri="{FF2B5EF4-FFF2-40B4-BE49-F238E27FC236}">
                  <a16:creationId xmlns:a16="http://schemas.microsoft.com/office/drawing/2014/main" id="{B03D2882-DF19-C2B5-DEE1-A4FEA180FE6F}"/>
                </a:ext>
              </a:extLst>
            </p:cNvPr>
            <p:cNvCxnSpPr>
              <a:cxnSpLocks/>
            </p:cNvCxnSpPr>
            <p:nvPr/>
          </p:nvCxnSpPr>
          <p:spPr>
            <a:xfrm>
              <a:off x="2051222" y="1198605"/>
              <a:ext cx="3102403" cy="4819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11">
              <a:extLst>
                <a:ext uri="{FF2B5EF4-FFF2-40B4-BE49-F238E27FC236}">
                  <a16:creationId xmlns:a16="http://schemas.microsoft.com/office/drawing/2014/main" id="{D0A73AA6-6762-38B4-8B73-7FA48DB5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2087" y="3950280"/>
              <a:ext cx="5037111" cy="2907720"/>
            </a:xfrm>
            <a:prstGeom prst="rect">
              <a:avLst/>
            </a:prstGeom>
          </p:spPr>
        </p:pic>
        <p:sp>
          <p:nvSpPr>
            <p:cNvPr id="9" name="ZoneTexte 12">
              <a:extLst>
                <a:ext uri="{FF2B5EF4-FFF2-40B4-BE49-F238E27FC236}">
                  <a16:creationId xmlns:a16="http://schemas.microsoft.com/office/drawing/2014/main" id="{B295071F-349C-1A0E-7F2F-BD390E2DC3F0}"/>
                </a:ext>
              </a:extLst>
            </p:cNvPr>
            <p:cNvSpPr txBox="1"/>
            <p:nvPr/>
          </p:nvSpPr>
          <p:spPr>
            <a:xfrm>
              <a:off x="5276335" y="525162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  <p:sp>
          <p:nvSpPr>
            <p:cNvPr id="10" name="ZoneTexte 13">
              <a:extLst>
                <a:ext uri="{FF2B5EF4-FFF2-40B4-BE49-F238E27FC236}">
                  <a16:creationId xmlns:a16="http://schemas.microsoft.com/office/drawing/2014/main" id="{37131778-A357-8EB4-8D53-FBA6219012C8}"/>
                </a:ext>
              </a:extLst>
            </p:cNvPr>
            <p:cNvSpPr txBox="1"/>
            <p:nvPr/>
          </p:nvSpPr>
          <p:spPr>
            <a:xfrm>
              <a:off x="11059297" y="531340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cxnSp>
          <p:nvCxnSpPr>
            <p:cNvPr id="11" name="Connecteur droit 16">
              <a:extLst>
                <a:ext uri="{FF2B5EF4-FFF2-40B4-BE49-F238E27FC236}">
                  <a16:creationId xmlns:a16="http://schemas.microsoft.com/office/drawing/2014/main" id="{B8905BB5-9A51-9431-5534-DBED5CCDF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5" y="2256929"/>
              <a:ext cx="2670861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9">
              <a:extLst>
                <a:ext uri="{FF2B5EF4-FFF2-40B4-BE49-F238E27FC236}">
                  <a16:creationId xmlns:a16="http://schemas.microsoft.com/office/drawing/2014/main" id="{DFA9B186-64DB-7A41-A85E-22888AF97392}"/>
                </a:ext>
              </a:extLst>
            </p:cNvPr>
            <p:cNvCxnSpPr>
              <a:cxnSpLocks/>
            </p:cNvCxnSpPr>
            <p:nvPr/>
          </p:nvCxnSpPr>
          <p:spPr>
            <a:xfrm>
              <a:off x="1942543" y="2833340"/>
              <a:ext cx="3677156" cy="16398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21">
              <a:extLst>
                <a:ext uri="{FF2B5EF4-FFF2-40B4-BE49-F238E27FC236}">
                  <a16:creationId xmlns:a16="http://schemas.microsoft.com/office/drawing/2014/main" id="{D526473B-7F81-CAF3-1FF7-460FA042FD79}"/>
                </a:ext>
              </a:extLst>
            </p:cNvPr>
            <p:cNvSpPr txBox="1"/>
            <p:nvPr/>
          </p:nvSpPr>
          <p:spPr>
            <a:xfrm>
              <a:off x="4757351" y="2063578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4" name="ZoneTexte 22">
              <a:extLst>
                <a:ext uri="{FF2B5EF4-FFF2-40B4-BE49-F238E27FC236}">
                  <a16:creationId xmlns:a16="http://schemas.microsoft.com/office/drawing/2014/main" id="{328150F1-0638-F8DE-7267-A7D0E425B088}"/>
                </a:ext>
              </a:extLst>
            </p:cNvPr>
            <p:cNvSpPr txBox="1"/>
            <p:nvPr/>
          </p:nvSpPr>
          <p:spPr>
            <a:xfrm>
              <a:off x="11355859" y="165580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5B08E12B-EF90-164E-7F9F-22A0A1E0C128}"/>
              </a:ext>
            </a:extLst>
          </p:cNvPr>
          <p:cNvSpPr txBox="1"/>
          <p:nvPr/>
        </p:nvSpPr>
        <p:spPr>
          <a:xfrm>
            <a:off x="3859218" y="4437046"/>
            <a:ext cx="1730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Looks </a:t>
            </a:r>
            <a:r>
              <a:rPr lang="de-DE" dirty="0" err="1"/>
              <a:t>homogeneous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distribution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048AB9A-5935-6AFE-3118-4B65BF3D56E1}"/>
              </a:ext>
            </a:extLst>
          </p:cNvPr>
          <p:cNvSpPr txBox="1"/>
          <p:nvPr/>
        </p:nvSpPr>
        <p:spPr>
          <a:xfrm>
            <a:off x="4692366" y="1133799"/>
            <a:ext cx="253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u="sng" dirty="0"/>
              <a:t>The 40 um diffuser?!</a:t>
            </a:r>
          </a:p>
        </p:txBody>
      </p:sp>
    </p:spTree>
    <p:extLst>
      <p:ext uri="{BB962C8B-B14F-4D97-AF65-F5344CB8AC3E}">
        <p14:creationId xmlns:p14="http://schemas.microsoft.com/office/powerpoint/2010/main" val="245192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6450E-F054-637C-0E59-1BCEDE0F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200 um diffuser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DA0143A-7DEE-C53A-0FC6-A1ADF1158983}"/>
              </a:ext>
            </a:extLst>
          </p:cNvPr>
          <p:cNvGrpSpPr>
            <a:grpSpLocks noChangeAspect="1"/>
          </p:cNvGrpSpPr>
          <p:nvPr/>
        </p:nvGrpSpPr>
        <p:grpSpPr>
          <a:xfrm>
            <a:off x="1462078" y="1690688"/>
            <a:ext cx="9267843" cy="5068189"/>
            <a:chOff x="157162" y="352085"/>
            <a:chExt cx="11896912" cy="6505915"/>
          </a:xfrm>
        </p:grpSpPr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EAF77DBE-0F9A-4ECF-E793-83DB8E5A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858" t="6621" b="26164"/>
            <a:stretch/>
          </p:blipFill>
          <p:spPr>
            <a:xfrm>
              <a:off x="157162" y="534003"/>
              <a:ext cx="4457701" cy="5789993"/>
            </a:xfrm>
            <a:prstGeom prst="rect">
              <a:avLst/>
            </a:prstGeom>
          </p:spPr>
        </p:pic>
        <p:cxnSp>
          <p:nvCxnSpPr>
            <p:cNvPr id="5" name="Connecteur droit 6">
              <a:extLst>
                <a:ext uri="{FF2B5EF4-FFF2-40B4-BE49-F238E27FC236}">
                  <a16:creationId xmlns:a16="http://schemas.microsoft.com/office/drawing/2014/main" id="{0DD63E48-9158-77E8-09BF-6E7D9E86713C}"/>
                </a:ext>
              </a:extLst>
            </p:cNvPr>
            <p:cNvCxnSpPr/>
            <p:nvPr/>
          </p:nvCxnSpPr>
          <p:spPr>
            <a:xfrm>
              <a:off x="2328863" y="1781173"/>
              <a:ext cx="0" cy="377190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Image 8">
              <a:extLst>
                <a:ext uri="{FF2B5EF4-FFF2-40B4-BE49-F238E27FC236}">
                  <a16:creationId xmlns:a16="http://schemas.microsoft.com/office/drawing/2014/main" id="{D5AD76D8-37D0-1A77-EBBC-D7496DEF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7828" y="352085"/>
              <a:ext cx="5546772" cy="3227508"/>
            </a:xfrm>
            <a:prstGeom prst="rect">
              <a:avLst/>
            </a:prstGeom>
          </p:spPr>
        </p:pic>
        <p:sp>
          <p:nvSpPr>
            <p:cNvPr id="7" name="ZoneTexte 9">
              <a:extLst>
                <a:ext uri="{FF2B5EF4-FFF2-40B4-BE49-F238E27FC236}">
                  <a16:creationId xmlns:a16="http://schemas.microsoft.com/office/drawing/2014/main" id="{9F547AB5-D4A1-BABD-1AAD-7D5AECB21407}"/>
                </a:ext>
              </a:extLst>
            </p:cNvPr>
            <p:cNvSpPr txBox="1"/>
            <p:nvPr/>
          </p:nvSpPr>
          <p:spPr>
            <a:xfrm>
              <a:off x="4979188" y="159650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8" name="ZoneTexte 10">
              <a:extLst>
                <a:ext uri="{FF2B5EF4-FFF2-40B4-BE49-F238E27FC236}">
                  <a16:creationId xmlns:a16="http://schemas.microsoft.com/office/drawing/2014/main" id="{0D7DA825-9431-F740-2CA5-8AEFE48DE005}"/>
                </a:ext>
              </a:extLst>
            </p:cNvPr>
            <p:cNvSpPr txBox="1"/>
            <p:nvPr/>
          </p:nvSpPr>
          <p:spPr>
            <a:xfrm>
              <a:off x="11710710" y="15965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  <p:pic>
          <p:nvPicPr>
            <p:cNvPr id="9" name="Image 12">
              <a:extLst>
                <a:ext uri="{FF2B5EF4-FFF2-40B4-BE49-F238E27FC236}">
                  <a16:creationId xmlns:a16="http://schemas.microsoft.com/office/drawing/2014/main" id="{A85D4380-7136-6587-E5C7-076DD008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828" y="3630492"/>
              <a:ext cx="5546772" cy="3227508"/>
            </a:xfrm>
            <a:prstGeom prst="rect">
              <a:avLst/>
            </a:prstGeom>
          </p:spPr>
        </p:pic>
        <p:sp>
          <p:nvSpPr>
            <p:cNvPr id="10" name="ZoneTexte 13">
              <a:extLst>
                <a:ext uri="{FF2B5EF4-FFF2-40B4-BE49-F238E27FC236}">
                  <a16:creationId xmlns:a16="http://schemas.microsoft.com/office/drawing/2014/main" id="{B724299F-B20D-E80B-1F86-6EAEF02BBDF5}"/>
                </a:ext>
              </a:extLst>
            </p:cNvPr>
            <p:cNvSpPr txBox="1"/>
            <p:nvPr/>
          </p:nvSpPr>
          <p:spPr>
            <a:xfrm>
              <a:off x="4979188" y="4909849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sp>
          <p:nvSpPr>
            <p:cNvPr id="11" name="ZoneTexte 14">
              <a:extLst>
                <a:ext uri="{FF2B5EF4-FFF2-40B4-BE49-F238E27FC236}">
                  <a16:creationId xmlns:a16="http://schemas.microsoft.com/office/drawing/2014/main" id="{77251D5C-E20E-E7CF-30BD-C082F8CF3EB1}"/>
                </a:ext>
              </a:extLst>
            </p:cNvPr>
            <p:cNvSpPr txBox="1"/>
            <p:nvPr/>
          </p:nvSpPr>
          <p:spPr>
            <a:xfrm>
              <a:off x="11710710" y="490984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  <p:cxnSp>
          <p:nvCxnSpPr>
            <p:cNvPr id="12" name="Connecteur droit 17">
              <a:extLst>
                <a:ext uri="{FF2B5EF4-FFF2-40B4-BE49-F238E27FC236}">
                  <a16:creationId xmlns:a16="http://schemas.microsoft.com/office/drawing/2014/main" id="{4E87AAD8-F96C-6482-1663-7B2086A7A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262" y="3494316"/>
              <a:ext cx="361473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73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DB119-567B-ED66-C6F6-E49B0F9F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logbook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D6391C-C14A-FDBA-4578-320DFBF8F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28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8B8E2-E1F9-16DD-579A-3C348DFA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9416E-47C8-2D77-F204-945A298CC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;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versatile </a:t>
            </a:r>
            <a:r>
              <a:rPr lang="de-DE" dirty="0" err="1"/>
              <a:t>situations</a:t>
            </a:r>
            <a:r>
              <a:rPr lang="de-DE" dirty="0"/>
              <a:t> (e.g.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)</a:t>
            </a:r>
          </a:p>
          <a:p>
            <a:r>
              <a:rPr lang="de-DE" dirty="0" err="1"/>
              <a:t>Should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eventually</a:t>
            </a:r>
            <a:r>
              <a:rPr lang="de-DE" dirty="0"/>
              <a:t> also </a:t>
            </a:r>
            <a:r>
              <a:rPr lang="de-DE" dirty="0" err="1"/>
              <a:t>translated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, but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r>
              <a:rPr lang="de-DE" dirty="0"/>
              <a:t>New in </a:t>
            </a:r>
            <a:r>
              <a:rPr lang="de-DE" dirty="0" err="1"/>
              <a:t>measurements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not linear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The live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I will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LiveView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Stéphanes </a:t>
            </a:r>
            <a:r>
              <a:rPr lang="de-DE" dirty="0" err="1"/>
              <a:t>Tkinter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420375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0FC2E-DECE-8758-D6A8-8F35F0BE8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– Array 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FE1C2-4048-0B77-31F3-3086B6A90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recheck</a:t>
            </a:r>
            <a:r>
              <a:rPr lang="de-DE" dirty="0"/>
              <a:t> and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re-adapt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 Keep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, but I </a:t>
            </a:r>
            <a:r>
              <a:rPr lang="de-DE" dirty="0" err="1"/>
              <a:t>have</a:t>
            </a:r>
            <a:r>
              <a:rPr lang="de-DE" dirty="0"/>
              <a:t> not </a:t>
            </a:r>
            <a:r>
              <a:rPr lang="de-DE" dirty="0" err="1"/>
              <a:t>verified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59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DAAB7-2BFD-EE5C-736D-C9089816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details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6B710A8-1408-FBB0-D6E2-74D350031CB9}"/>
              </a:ext>
            </a:extLst>
          </p:cNvPr>
          <p:cNvGrpSpPr/>
          <p:nvPr/>
        </p:nvGrpSpPr>
        <p:grpSpPr>
          <a:xfrm>
            <a:off x="1046555" y="3809061"/>
            <a:ext cx="2520000" cy="2520000"/>
            <a:chOff x="439745" y="283831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F7A36C-F7D8-9BA8-9A77-2128983D73A1}"/>
                </a:ext>
              </a:extLst>
            </p:cNvPr>
            <p:cNvSpPr/>
            <p:nvPr/>
          </p:nvSpPr>
          <p:spPr>
            <a:xfrm>
              <a:off x="439745" y="283831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C050C38-4109-CCAC-915F-589ECC9706BC}"/>
                </a:ext>
              </a:extLst>
            </p:cNvPr>
            <p:cNvSpPr txBox="1"/>
            <p:nvPr/>
          </p:nvSpPr>
          <p:spPr>
            <a:xfrm>
              <a:off x="940342" y="4186998"/>
              <a:ext cx="3318804" cy="2057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round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aperture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of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proton</a:t>
              </a:r>
              <a:r>
                <a:rPr lang="de-DE" dirty="0">
                  <a:solidFill>
                    <a:schemeClr val="bg1"/>
                  </a:solidFill>
                </a:rPr>
                <a:t> beam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ø</a:t>
              </a:r>
              <a:r>
                <a:rPr lang="de-DE" dirty="0">
                  <a:solidFill>
                    <a:schemeClr val="bg1"/>
                  </a:solidFill>
                </a:rPr>
                <a:t> = (36,51 mm) 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</a:rPr>
                <a:t>~ 30 mm in </a:t>
              </a:r>
              <a:r>
                <a:rPr lang="de-DE" dirty="0" err="1">
                  <a:solidFill>
                    <a:schemeClr val="bg1"/>
                  </a:solidFill>
                </a:rPr>
                <a:t>reality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C7DDA282-8251-5988-D39B-0A9CC2F225CF}"/>
              </a:ext>
            </a:extLst>
          </p:cNvPr>
          <p:cNvSpPr/>
          <p:nvPr/>
        </p:nvSpPr>
        <p:spPr>
          <a:xfrm>
            <a:off x="229481" y="2245860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332D228-9987-0E84-BF94-5BFCC73812A1}"/>
              </a:ext>
            </a:extLst>
          </p:cNvPr>
          <p:cNvSpPr/>
          <p:nvPr/>
        </p:nvSpPr>
        <p:spPr>
          <a:xfrm>
            <a:off x="390130" y="23477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A5C0F5-152F-F61A-0228-F2BFEDA3C3F4}"/>
              </a:ext>
            </a:extLst>
          </p:cNvPr>
          <p:cNvSpPr/>
          <p:nvPr/>
        </p:nvSpPr>
        <p:spPr>
          <a:xfrm>
            <a:off x="390130" y="25453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E4C578D-60C3-4E7B-4586-E491CF7A001F}"/>
              </a:ext>
            </a:extLst>
          </p:cNvPr>
          <p:cNvSpPr/>
          <p:nvPr/>
        </p:nvSpPr>
        <p:spPr>
          <a:xfrm>
            <a:off x="391000" y="27445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DB424E-ED96-83F7-9452-A153BFDEFDE6}"/>
              </a:ext>
            </a:extLst>
          </p:cNvPr>
          <p:cNvSpPr/>
          <p:nvPr/>
        </p:nvSpPr>
        <p:spPr>
          <a:xfrm>
            <a:off x="391000" y="29420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0CB1AE-86A5-6B7A-F1C4-3A030ADD4D24}"/>
              </a:ext>
            </a:extLst>
          </p:cNvPr>
          <p:cNvSpPr/>
          <p:nvPr/>
        </p:nvSpPr>
        <p:spPr>
          <a:xfrm>
            <a:off x="389260" y="313649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1C0F7-86A3-30BF-8CB2-B96832DDEB86}"/>
              </a:ext>
            </a:extLst>
          </p:cNvPr>
          <p:cNvSpPr/>
          <p:nvPr/>
        </p:nvSpPr>
        <p:spPr>
          <a:xfrm>
            <a:off x="389260" y="333406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5BBCC02-7AE1-68A2-4FED-9E7DECE0A148}"/>
              </a:ext>
            </a:extLst>
          </p:cNvPr>
          <p:cNvSpPr/>
          <p:nvPr/>
        </p:nvSpPr>
        <p:spPr>
          <a:xfrm>
            <a:off x="390130" y="353325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48A7703-CFD6-D7FF-0669-E0156F709C12}"/>
              </a:ext>
            </a:extLst>
          </p:cNvPr>
          <p:cNvSpPr/>
          <p:nvPr/>
        </p:nvSpPr>
        <p:spPr>
          <a:xfrm>
            <a:off x="390130" y="373082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EE10245-EAD6-10FE-1E73-DC52F0A982F8}"/>
              </a:ext>
            </a:extLst>
          </p:cNvPr>
          <p:cNvSpPr/>
          <p:nvPr/>
        </p:nvSpPr>
        <p:spPr>
          <a:xfrm>
            <a:off x="385598" y="39280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4E7C768-D861-1099-04A7-283981F1E755}"/>
              </a:ext>
            </a:extLst>
          </p:cNvPr>
          <p:cNvSpPr/>
          <p:nvPr/>
        </p:nvSpPr>
        <p:spPr>
          <a:xfrm>
            <a:off x="385598" y="41256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D9349AD-78C2-F9B4-42D1-7E602EB33679}"/>
              </a:ext>
            </a:extLst>
          </p:cNvPr>
          <p:cNvSpPr/>
          <p:nvPr/>
        </p:nvSpPr>
        <p:spPr>
          <a:xfrm>
            <a:off x="386468" y="43248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63DD30-108B-0A66-341D-95C2EFCC38C4}"/>
              </a:ext>
            </a:extLst>
          </p:cNvPr>
          <p:cNvSpPr/>
          <p:nvPr/>
        </p:nvSpPr>
        <p:spPr>
          <a:xfrm>
            <a:off x="386468" y="45223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92BA86B-1802-3B65-0536-8901D662E44D}"/>
              </a:ext>
            </a:extLst>
          </p:cNvPr>
          <p:cNvSpPr/>
          <p:nvPr/>
        </p:nvSpPr>
        <p:spPr>
          <a:xfrm>
            <a:off x="388245" y="472375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E3248DB-2ACF-6DA8-5129-EADE8B7CB9EA}"/>
              </a:ext>
            </a:extLst>
          </p:cNvPr>
          <p:cNvSpPr/>
          <p:nvPr/>
        </p:nvSpPr>
        <p:spPr>
          <a:xfrm>
            <a:off x="388245" y="492131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206E05-CD07-DB39-9BC2-DFED5B9F7FB1}"/>
              </a:ext>
            </a:extLst>
          </p:cNvPr>
          <p:cNvSpPr/>
          <p:nvPr/>
        </p:nvSpPr>
        <p:spPr>
          <a:xfrm>
            <a:off x="389115" y="512051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65E2FE0-AE8F-4912-1DDD-A030FA8C111B}"/>
              </a:ext>
            </a:extLst>
          </p:cNvPr>
          <p:cNvSpPr/>
          <p:nvPr/>
        </p:nvSpPr>
        <p:spPr>
          <a:xfrm>
            <a:off x="389115" y="531807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F977FAB-39BF-987A-CFD5-A243E127331B}"/>
              </a:ext>
            </a:extLst>
          </p:cNvPr>
          <p:cNvSpPr/>
          <p:nvPr/>
        </p:nvSpPr>
        <p:spPr>
          <a:xfrm>
            <a:off x="393315" y="551912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1977AB0-8140-EDE1-CC27-364A8AEC55BF}"/>
              </a:ext>
            </a:extLst>
          </p:cNvPr>
          <p:cNvSpPr/>
          <p:nvPr/>
        </p:nvSpPr>
        <p:spPr>
          <a:xfrm>
            <a:off x="393315" y="571668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6E6AB32-D3EF-16C2-B5FB-E4EECD048865}"/>
              </a:ext>
            </a:extLst>
          </p:cNvPr>
          <p:cNvSpPr/>
          <p:nvPr/>
        </p:nvSpPr>
        <p:spPr>
          <a:xfrm>
            <a:off x="394185" y="591588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8E2CA1-2E64-9403-6F3C-D903DDBF7DE4}"/>
              </a:ext>
            </a:extLst>
          </p:cNvPr>
          <p:cNvSpPr/>
          <p:nvPr/>
        </p:nvSpPr>
        <p:spPr>
          <a:xfrm>
            <a:off x="394185" y="611344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 descr="Ein Bild, das Kabel, Werkzeug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C9BDDF8-7C45-BC71-09B9-B2510185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9613" y="1879342"/>
            <a:ext cx="4570119" cy="3427589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C959C7E-D61E-B26B-9092-3756554B9E09}"/>
              </a:ext>
            </a:extLst>
          </p:cNvPr>
          <p:cNvCxnSpPr/>
          <p:nvPr/>
        </p:nvCxnSpPr>
        <p:spPr>
          <a:xfrm>
            <a:off x="838200" y="2245860"/>
            <a:ext cx="0" cy="414825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DE0BF429-319E-B00C-D6C2-B74FF38F423D}"/>
              </a:ext>
            </a:extLst>
          </p:cNvPr>
          <p:cNvSpPr txBox="1"/>
          <p:nvPr/>
        </p:nvSpPr>
        <p:spPr>
          <a:xfrm>
            <a:off x="976448" y="2292754"/>
            <a:ext cx="313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Array ~ 128 x 0.5 mm = 64 mm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C4AEF0A-5B04-E6C2-DF2E-D1BEF9C119CF}"/>
              </a:ext>
            </a:extLst>
          </p:cNvPr>
          <p:cNvSpPr txBox="1"/>
          <p:nvPr/>
        </p:nvSpPr>
        <p:spPr>
          <a:xfrm>
            <a:off x="4209029" y="2933800"/>
            <a:ext cx="3580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cover</a:t>
            </a:r>
            <a:r>
              <a:rPr lang="de-DE" sz="2000" dirty="0"/>
              <a:t> a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in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measurement</a:t>
            </a:r>
            <a:r>
              <a:rPr lang="de-DE" sz="2000" dirty="0"/>
              <a:t> –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thus</a:t>
            </a:r>
            <a:r>
              <a:rPr lang="de-DE" sz="2000" dirty="0"/>
              <a:t> </a:t>
            </a:r>
            <a:r>
              <a:rPr lang="de-DE" sz="2000" dirty="0" err="1"/>
              <a:t>decided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make</a:t>
            </a:r>
            <a:r>
              <a:rPr lang="de-DE" sz="2000" dirty="0"/>
              <a:t> a </a:t>
            </a:r>
            <a:r>
              <a:rPr lang="de-DE" sz="2000" dirty="0" err="1"/>
              <a:t>map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upper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, </a:t>
            </a:r>
            <a:r>
              <a:rPr lang="de-DE" sz="2000" dirty="0" err="1"/>
              <a:t>middle</a:t>
            </a:r>
            <a:r>
              <a:rPr lang="de-DE" sz="2000" dirty="0"/>
              <a:t> and </a:t>
            </a:r>
            <a:r>
              <a:rPr lang="de-DE" sz="2000" dirty="0" err="1"/>
              <a:t>lowe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1!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3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smaller</a:t>
            </a:r>
            <a:r>
              <a:rPr lang="de-DE" sz="2000" dirty="0"/>
              <a:t> </a:t>
            </a:r>
            <a:r>
              <a:rPr lang="de-DE" sz="2000" dirty="0" err="1"/>
              <a:t>step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made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time-</a:t>
            </a:r>
            <a:r>
              <a:rPr lang="de-DE" sz="2000" dirty="0" err="1"/>
              <a:t>consuming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time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had</a:t>
            </a:r>
            <a:r>
              <a:rPr lang="de-DE" sz="2000" dirty="0"/>
              <a:t> </a:t>
            </a:r>
            <a:r>
              <a:rPr lang="de-DE" sz="2000" dirty="0" err="1"/>
              <a:t>left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2084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7E826-5E2A-5E24-FA0A-5C1A3878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</a:t>
            </a:r>
            <a:r>
              <a:rPr lang="de-DE" dirty="0" err="1"/>
              <a:t>subtraction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D76F7-3BDE-D998-BA7E-72C5A397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682"/>
            <a:ext cx="10515600" cy="4351338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I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was not </a:t>
            </a:r>
            <a:r>
              <a:rPr lang="de-DE" dirty="0" err="1"/>
              <a:t>subtracted</a:t>
            </a:r>
            <a:r>
              <a:rPr lang="de-DE" dirty="0"/>
              <a:t>!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after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161012-80C2-6E3E-F98C-6FB3BBEA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8" y="2367746"/>
            <a:ext cx="5631542" cy="43732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D017FED-9F70-029F-5E4D-079EE077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7746"/>
            <a:ext cx="5599601" cy="4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62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83D96-5654-629D-E5FE-40F01360F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4728"/>
            <a:ext cx="9144000" cy="5528544"/>
          </a:xfrm>
        </p:spPr>
        <p:txBody>
          <a:bodyPr>
            <a:normAutofit fontScale="90000"/>
          </a:bodyPr>
          <a:lstStyle/>
          <a:p>
            <a:r>
              <a:rPr lang="de-DE" dirty="0"/>
              <a:t>The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–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! (But 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nice zero-</a:t>
            </a:r>
            <a:r>
              <a:rPr lang="de-DE" dirty="0" err="1"/>
              <a:t>white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607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0002-CA06-B416-87BE-3634A5AE0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Fanout</a:t>
            </a:r>
            <a:r>
              <a:rPr lang="de-DE" dirty="0"/>
              <a:t> (</a:t>
            </a:r>
            <a:r>
              <a:rPr lang="de-DE" dirty="0" err="1"/>
              <a:t>old</a:t>
            </a:r>
            <a:r>
              <a:rPr lang="de-DE" dirty="0"/>
              <a:t>)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(</a:t>
            </a:r>
            <a:r>
              <a:rPr lang="de-DE" dirty="0" err="1"/>
              <a:t>new</a:t>
            </a:r>
            <a:r>
              <a:rPr lang="de-DE" dirty="0"/>
              <a:t>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B46E69-2743-9C25-ABBD-C134EBDE7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…</a:t>
            </a:r>
          </a:p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distorted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206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61D9C-CD25-7B62-B489-5E8C6640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concept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5EED8-768E-847C-F765-4E88118A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56050" y="2646737"/>
            <a:ext cx="4053650" cy="214155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EDCC7D-C994-A563-590A-4FEC35A6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5" y="5489786"/>
            <a:ext cx="2141552" cy="13468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AC184A5-3D72-E396-D1B4-6DD7972A3703}"/>
              </a:ext>
            </a:extLst>
          </p:cNvPr>
          <p:cNvSpPr txBox="1"/>
          <p:nvPr/>
        </p:nvSpPr>
        <p:spPr>
          <a:xfrm>
            <a:off x="191728" y="1506023"/>
            <a:ext cx="259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Previous</a:t>
            </a:r>
            <a:r>
              <a:rPr lang="de-DE" u="sng" dirty="0"/>
              <a:t> 64 </a:t>
            </a:r>
            <a:r>
              <a:rPr lang="de-DE" u="sng" dirty="0" err="1"/>
              <a:t>diode</a:t>
            </a:r>
            <a:r>
              <a:rPr lang="de-DE" u="sng" dirty="0"/>
              <a:t> </a:t>
            </a:r>
            <a:r>
              <a:rPr lang="de-DE" u="sng" dirty="0" err="1"/>
              <a:t>arrays</a:t>
            </a:r>
            <a:endParaRPr lang="de-DE" u="sng" dirty="0"/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4BC27730-6B1F-0626-F147-93FE683257EF}"/>
              </a:ext>
            </a:extLst>
          </p:cNvPr>
          <p:cNvSpPr txBox="1"/>
          <p:nvPr/>
        </p:nvSpPr>
        <p:spPr>
          <a:xfrm>
            <a:off x="3922228" y="1538586"/>
            <a:ext cx="807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 err="1"/>
              <a:t>Masks</a:t>
            </a:r>
            <a:r>
              <a:rPr lang="fr-FR" u="sng" dirty="0"/>
              <a:t> of new </a:t>
            </a:r>
            <a:r>
              <a:rPr lang="fr-FR" u="sng" dirty="0" err="1"/>
              <a:t>array</a:t>
            </a:r>
            <a:r>
              <a:rPr lang="fr-FR" u="sng" dirty="0"/>
              <a:t> </a:t>
            </a:r>
            <a:r>
              <a:rPr lang="fr-FR" u="sng" dirty="0" err="1"/>
              <a:t>generation</a:t>
            </a:r>
            <a:r>
              <a:rPr lang="fr-FR" u="sng" dirty="0"/>
              <a:t> – no </a:t>
            </a:r>
            <a:r>
              <a:rPr lang="fr-FR" u="sng" dirty="0" err="1"/>
              <a:t>fanout</a:t>
            </a:r>
            <a:r>
              <a:rPr lang="fr-FR" u="sng" dirty="0"/>
              <a:t> on </a:t>
            </a:r>
            <a:r>
              <a:rPr lang="fr-FR" u="sng" dirty="0" err="1"/>
              <a:t>GaN</a:t>
            </a:r>
            <a:r>
              <a:rPr lang="fr-FR" u="sng" dirty="0"/>
              <a:t> </a:t>
            </a:r>
            <a:r>
              <a:rPr lang="fr-FR" u="sng" dirty="0" err="1"/>
              <a:t>sample</a:t>
            </a:r>
            <a:r>
              <a:rPr lang="fr-FR" u="sng" dirty="0"/>
              <a:t>, direct bonding to PCB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297DF09-E71C-DC64-E0CE-56EA38C226FC}"/>
              </a:ext>
            </a:extLst>
          </p:cNvPr>
          <p:cNvSpPr/>
          <p:nvPr/>
        </p:nvSpPr>
        <p:spPr>
          <a:xfrm>
            <a:off x="4530473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25F1538-2816-6EAC-4366-2EE4CE2E6584}"/>
              </a:ext>
            </a:extLst>
          </p:cNvPr>
          <p:cNvSpPr/>
          <p:nvPr/>
        </p:nvSpPr>
        <p:spPr>
          <a:xfrm>
            <a:off x="5085082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342EF9B-0C06-BD2C-4B13-5E1CC9EBE96F}"/>
              </a:ext>
            </a:extLst>
          </p:cNvPr>
          <p:cNvSpPr/>
          <p:nvPr/>
        </p:nvSpPr>
        <p:spPr>
          <a:xfrm>
            <a:off x="5639690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6EBA827-E37B-B2A1-3656-2629B096BF4D}"/>
              </a:ext>
            </a:extLst>
          </p:cNvPr>
          <p:cNvSpPr/>
          <p:nvPr/>
        </p:nvSpPr>
        <p:spPr>
          <a:xfrm>
            <a:off x="6194299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ED0C7D5-08B8-5C16-460A-9B29EB2EFB4A}"/>
              </a:ext>
            </a:extLst>
          </p:cNvPr>
          <p:cNvSpPr/>
          <p:nvPr/>
        </p:nvSpPr>
        <p:spPr>
          <a:xfrm>
            <a:off x="6748907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44740D-C19B-FC7C-7A43-41136EFC0BFD}"/>
              </a:ext>
            </a:extLst>
          </p:cNvPr>
          <p:cNvSpPr/>
          <p:nvPr/>
        </p:nvSpPr>
        <p:spPr>
          <a:xfrm>
            <a:off x="7303516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277BB30-FF6C-8463-4AFA-333426CA37B8}"/>
              </a:ext>
            </a:extLst>
          </p:cNvPr>
          <p:cNvSpPr/>
          <p:nvPr/>
        </p:nvSpPr>
        <p:spPr>
          <a:xfrm>
            <a:off x="7858125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5574736-3663-9E34-EDF3-C3AEAB2D5437}"/>
              </a:ext>
            </a:extLst>
          </p:cNvPr>
          <p:cNvSpPr/>
          <p:nvPr/>
        </p:nvSpPr>
        <p:spPr>
          <a:xfrm>
            <a:off x="8412733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E7F49534-D3EF-E1C4-0035-0F9FEE4F2D06}"/>
              </a:ext>
            </a:extLst>
          </p:cNvPr>
          <p:cNvSpPr/>
          <p:nvPr/>
        </p:nvSpPr>
        <p:spPr>
          <a:xfrm>
            <a:off x="8967342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92995D2-34EE-6636-304D-926925AB9FA1}"/>
              </a:ext>
            </a:extLst>
          </p:cNvPr>
          <p:cNvSpPr/>
          <p:nvPr/>
        </p:nvSpPr>
        <p:spPr>
          <a:xfrm>
            <a:off x="9521950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A2013773-3B81-E6D0-06AC-269857E90E6B}"/>
              </a:ext>
            </a:extLst>
          </p:cNvPr>
          <p:cNvSpPr/>
          <p:nvPr/>
        </p:nvSpPr>
        <p:spPr>
          <a:xfrm>
            <a:off x="10076559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A0B2FAE8-0D91-B21B-29E6-CA2EC3756325}"/>
              </a:ext>
            </a:extLst>
          </p:cNvPr>
          <p:cNvSpPr/>
          <p:nvPr/>
        </p:nvSpPr>
        <p:spPr>
          <a:xfrm>
            <a:off x="10631168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BEA3CD54-4989-0623-25C0-80E77634B163}"/>
              </a:ext>
            </a:extLst>
          </p:cNvPr>
          <p:cNvSpPr/>
          <p:nvPr/>
        </p:nvSpPr>
        <p:spPr>
          <a:xfrm>
            <a:off x="4670114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E95DF18-D8BA-EC98-BEAC-A238C0D8D256}"/>
              </a:ext>
            </a:extLst>
          </p:cNvPr>
          <p:cNvSpPr/>
          <p:nvPr/>
        </p:nvSpPr>
        <p:spPr>
          <a:xfrm>
            <a:off x="5227356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ECA0D3F5-7105-FFB7-97B3-27284BC50CD3}"/>
              </a:ext>
            </a:extLst>
          </p:cNvPr>
          <p:cNvSpPr/>
          <p:nvPr/>
        </p:nvSpPr>
        <p:spPr>
          <a:xfrm>
            <a:off x="5772740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84D641CC-BD6A-2443-2AE0-6227A19D1D47}"/>
              </a:ext>
            </a:extLst>
          </p:cNvPr>
          <p:cNvSpPr/>
          <p:nvPr/>
        </p:nvSpPr>
        <p:spPr>
          <a:xfrm>
            <a:off x="6329982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AA6D6A1-035E-E536-ABBE-210FC951BD42}"/>
              </a:ext>
            </a:extLst>
          </p:cNvPr>
          <p:cNvSpPr/>
          <p:nvPr/>
        </p:nvSpPr>
        <p:spPr>
          <a:xfrm>
            <a:off x="6887224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1FCE939-ADB4-78E1-EC90-249655EED7D5}"/>
              </a:ext>
            </a:extLst>
          </p:cNvPr>
          <p:cNvSpPr/>
          <p:nvPr/>
        </p:nvSpPr>
        <p:spPr>
          <a:xfrm>
            <a:off x="7444466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3CB26D2D-3028-DB16-17B8-8406BFEDB602}"/>
              </a:ext>
            </a:extLst>
          </p:cNvPr>
          <p:cNvSpPr/>
          <p:nvPr/>
        </p:nvSpPr>
        <p:spPr>
          <a:xfrm>
            <a:off x="7989849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9F987E32-2ED7-6B8B-7921-9848522E8838}"/>
              </a:ext>
            </a:extLst>
          </p:cNvPr>
          <p:cNvSpPr/>
          <p:nvPr/>
        </p:nvSpPr>
        <p:spPr>
          <a:xfrm>
            <a:off x="8547091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406E87FE-75B0-2E5C-498C-9440DC7E97C4}"/>
              </a:ext>
            </a:extLst>
          </p:cNvPr>
          <p:cNvSpPr/>
          <p:nvPr/>
        </p:nvSpPr>
        <p:spPr>
          <a:xfrm>
            <a:off x="9116197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AE683ED7-D40F-C9C3-53B6-10A2A3D765A7}"/>
              </a:ext>
            </a:extLst>
          </p:cNvPr>
          <p:cNvSpPr/>
          <p:nvPr/>
        </p:nvSpPr>
        <p:spPr>
          <a:xfrm>
            <a:off x="9673439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483558B7-F11B-8061-3E2E-5481FE386D72}"/>
              </a:ext>
            </a:extLst>
          </p:cNvPr>
          <p:cNvSpPr/>
          <p:nvPr/>
        </p:nvSpPr>
        <p:spPr>
          <a:xfrm>
            <a:off x="10218823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70FB2C98-012E-33A0-E6AF-12D2B9A4AFE7}"/>
              </a:ext>
            </a:extLst>
          </p:cNvPr>
          <p:cNvSpPr/>
          <p:nvPr/>
        </p:nvSpPr>
        <p:spPr>
          <a:xfrm>
            <a:off x="10776065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 30">
            <a:extLst>
              <a:ext uri="{FF2B5EF4-FFF2-40B4-BE49-F238E27FC236}">
                <a16:creationId xmlns:a16="http://schemas.microsoft.com/office/drawing/2014/main" id="{71F00011-0211-7CDE-DC3C-8621F849040E}"/>
              </a:ext>
            </a:extLst>
          </p:cNvPr>
          <p:cNvSpPr/>
          <p:nvPr/>
        </p:nvSpPr>
        <p:spPr>
          <a:xfrm>
            <a:off x="4575207" y="281596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orme libre 31">
            <a:extLst>
              <a:ext uri="{FF2B5EF4-FFF2-40B4-BE49-F238E27FC236}">
                <a16:creationId xmlns:a16="http://schemas.microsoft.com/office/drawing/2014/main" id="{9B76A832-7736-3200-44EE-47A52F906EA8}"/>
              </a:ext>
            </a:extLst>
          </p:cNvPr>
          <p:cNvSpPr/>
          <p:nvPr/>
        </p:nvSpPr>
        <p:spPr>
          <a:xfrm>
            <a:off x="5185117" y="278100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orme libre 32">
            <a:extLst>
              <a:ext uri="{FF2B5EF4-FFF2-40B4-BE49-F238E27FC236}">
                <a16:creationId xmlns:a16="http://schemas.microsoft.com/office/drawing/2014/main" id="{84E2C1F5-7E35-8EE6-AF7E-6147CA3FB13A}"/>
              </a:ext>
            </a:extLst>
          </p:cNvPr>
          <p:cNvSpPr/>
          <p:nvPr/>
        </p:nvSpPr>
        <p:spPr>
          <a:xfrm>
            <a:off x="5727864" y="277323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orme libre 33">
            <a:extLst>
              <a:ext uri="{FF2B5EF4-FFF2-40B4-BE49-F238E27FC236}">
                <a16:creationId xmlns:a16="http://schemas.microsoft.com/office/drawing/2014/main" id="{3712F5C3-3885-DD55-4103-EDB1FBB5EDF3}"/>
              </a:ext>
            </a:extLst>
          </p:cNvPr>
          <p:cNvSpPr/>
          <p:nvPr/>
        </p:nvSpPr>
        <p:spPr>
          <a:xfrm>
            <a:off x="6279220" y="277323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 34">
            <a:extLst>
              <a:ext uri="{FF2B5EF4-FFF2-40B4-BE49-F238E27FC236}">
                <a16:creationId xmlns:a16="http://schemas.microsoft.com/office/drawing/2014/main" id="{102D13E0-0731-B2C0-EF4F-29A56DD84E5F}"/>
              </a:ext>
            </a:extLst>
          </p:cNvPr>
          <p:cNvSpPr/>
          <p:nvPr/>
        </p:nvSpPr>
        <p:spPr>
          <a:xfrm>
            <a:off x="6822675" y="2769347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rme libre 35">
            <a:extLst>
              <a:ext uri="{FF2B5EF4-FFF2-40B4-BE49-F238E27FC236}">
                <a16:creationId xmlns:a16="http://schemas.microsoft.com/office/drawing/2014/main" id="{90AD6A4B-6966-B6A0-C301-9B77E091F400}"/>
              </a:ext>
            </a:extLst>
          </p:cNvPr>
          <p:cNvSpPr/>
          <p:nvPr/>
        </p:nvSpPr>
        <p:spPr>
          <a:xfrm>
            <a:off x="7432585" y="2734387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orme libre 36">
            <a:extLst>
              <a:ext uri="{FF2B5EF4-FFF2-40B4-BE49-F238E27FC236}">
                <a16:creationId xmlns:a16="http://schemas.microsoft.com/office/drawing/2014/main" id="{750D0322-D5A7-D833-37EE-3B206EC983D3}"/>
              </a:ext>
            </a:extLst>
          </p:cNvPr>
          <p:cNvSpPr/>
          <p:nvPr/>
        </p:nvSpPr>
        <p:spPr>
          <a:xfrm>
            <a:off x="7975332" y="2726616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 37">
            <a:extLst>
              <a:ext uri="{FF2B5EF4-FFF2-40B4-BE49-F238E27FC236}">
                <a16:creationId xmlns:a16="http://schemas.microsoft.com/office/drawing/2014/main" id="{F21211D0-1694-9CA1-3223-C9DD19DEFD61}"/>
              </a:ext>
            </a:extLst>
          </p:cNvPr>
          <p:cNvSpPr/>
          <p:nvPr/>
        </p:nvSpPr>
        <p:spPr>
          <a:xfrm>
            <a:off x="8526688" y="2726616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 38">
            <a:extLst>
              <a:ext uri="{FF2B5EF4-FFF2-40B4-BE49-F238E27FC236}">
                <a16:creationId xmlns:a16="http://schemas.microsoft.com/office/drawing/2014/main" id="{D0116B25-DDFA-CE21-C74E-1D70B79EC28C}"/>
              </a:ext>
            </a:extLst>
          </p:cNvPr>
          <p:cNvSpPr/>
          <p:nvPr/>
        </p:nvSpPr>
        <p:spPr>
          <a:xfrm>
            <a:off x="9016745" y="2734387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libre 39">
            <a:extLst>
              <a:ext uri="{FF2B5EF4-FFF2-40B4-BE49-F238E27FC236}">
                <a16:creationId xmlns:a16="http://schemas.microsoft.com/office/drawing/2014/main" id="{61F0DD2B-2B56-7961-6548-7858B4F1C0CB}"/>
              </a:ext>
            </a:extLst>
          </p:cNvPr>
          <p:cNvSpPr/>
          <p:nvPr/>
        </p:nvSpPr>
        <p:spPr>
          <a:xfrm>
            <a:off x="9626654" y="2699426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40">
            <a:extLst>
              <a:ext uri="{FF2B5EF4-FFF2-40B4-BE49-F238E27FC236}">
                <a16:creationId xmlns:a16="http://schemas.microsoft.com/office/drawing/2014/main" id="{18A4836D-6E90-E5DC-FDF6-DD44230CFE43}"/>
              </a:ext>
            </a:extLst>
          </p:cNvPr>
          <p:cNvSpPr/>
          <p:nvPr/>
        </p:nvSpPr>
        <p:spPr>
          <a:xfrm>
            <a:off x="10169402" y="2691656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1">
            <a:extLst>
              <a:ext uri="{FF2B5EF4-FFF2-40B4-BE49-F238E27FC236}">
                <a16:creationId xmlns:a16="http://schemas.microsoft.com/office/drawing/2014/main" id="{CA394627-F925-44B2-BB8E-152D2CE6BA35}"/>
              </a:ext>
            </a:extLst>
          </p:cNvPr>
          <p:cNvSpPr/>
          <p:nvPr/>
        </p:nvSpPr>
        <p:spPr>
          <a:xfrm>
            <a:off x="10720758" y="2691655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DD965D-28A3-9F4E-68A0-FD464698F56B}"/>
              </a:ext>
            </a:extLst>
          </p:cNvPr>
          <p:cNvSpPr/>
          <p:nvPr/>
        </p:nvSpPr>
        <p:spPr>
          <a:xfrm>
            <a:off x="4371051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C32652-D83F-CFEF-8897-A151BF148F85}"/>
              </a:ext>
            </a:extLst>
          </p:cNvPr>
          <p:cNvSpPr/>
          <p:nvPr/>
        </p:nvSpPr>
        <p:spPr>
          <a:xfrm>
            <a:off x="492565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96C2DC-F09F-B6C5-A935-A631B923D7DE}"/>
              </a:ext>
            </a:extLst>
          </p:cNvPr>
          <p:cNvSpPr/>
          <p:nvPr/>
        </p:nvSpPr>
        <p:spPr>
          <a:xfrm>
            <a:off x="5480268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33F839-3E37-47AB-2DE3-610F69A6AFF6}"/>
              </a:ext>
            </a:extLst>
          </p:cNvPr>
          <p:cNvSpPr/>
          <p:nvPr/>
        </p:nvSpPr>
        <p:spPr>
          <a:xfrm>
            <a:off x="6034877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48F949-0748-1D78-E5D5-36BE66DAF0FD}"/>
              </a:ext>
            </a:extLst>
          </p:cNvPr>
          <p:cNvSpPr/>
          <p:nvPr/>
        </p:nvSpPr>
        <p:spPr>
          <a:xfrm>
            <a:off x="6589485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059549-6E79-3239-AA34-4FEF5D153B66}"/>
              </a:ext>
            </a:extLst>
          </p:cNvPr>
          <p:cNvSpPr/>
          <p:nvPr/>
        </p:nvSpPr>
        <p:spPr>
          <a:xfrm>
            <a:off x="7144094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701EE8-06E7-84E3-1306-7C1C16C5B5D2}"/>
              </a:ext>
            </a:extLst>
          </p:cNvPr>
          <p:cNvSpPr/>
          <p:nvPr/>
        </p:nvSpPr>
        <p:spPr>
          <a:xfrm>
            <a:off x="7698702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9AB386-B503-96F3-1823-EB8C3672611E}"/>
              </a:ext>
            </a:extLst>
          </p:cNvPr>
          <p:cNvSpPr/>
          <p:nvPr/>
        </p:nvSpPr>
        <p:spPr>
          <a:xfrm>
            <a:off x="8253311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992B03-0853-4D20-21B1-3BE34527E4BB}"/>
              </a:ext>
            </a:extLst>
          </p:cNvPr>
          <p:cNvSpPr/>
          <p:nvPr/>
        </p:nvSpPr>
        <p:spPr>
          <a:xfrm>
            <a:off x="880791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7AA126-8534-CEC9-A214-04210731DE1A}"/>
              </a:ext>
            </a:extLst>
          </p:cNvPr>
          <p:cNvSpPr/>
          <p:nvPr/>
        </p:nvSpPr>
        <p:spPr>
          <a:xfrm>
            <a:off x="935857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310A5A-3340-B0E0-14DF-A8B9CB348BB2}"/>
              </a:ext>
            </a:extLst>
          </p:cNvPr>
          <p:cNvSpPr/>
          <p:nvPr/>
        </p:nvSpPr>
        <p:spPr>
          <a:xfrm>
            <a:off x="9913188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37D0C5-69E5-273D-38C9-4A857FBE4B03}"/>
              </a:ext>
            </a:extLst>
          </p:cNvPr>
          <p:cNvSpPr/>
          <p:nvPr/>
        </p:nvSpPr>
        <p:spPr>
          <a:xfrm>
            <a:off x="10467797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A5E32D-CA5B-E1D6-BC29-00F8F30B9C40}"/>
              </a:ext>
            </a:extLst>
          </p:cNvPr>
          <p:cNvSpPr/>
          <p:nvPr/>
        </p:nvSpPr>
        <p:spPr>
          <a:xfrm>
            <a:off x="4506743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F5B56D-22A7-62EE-1CB5-2B796009660B}"/>
              </a:ext>
            </a:extLst>
          </p:cNvPr>
          <p:cNvSpPr/>
          <p:nvPr/>
        </p:nvSpPr>
        <p:spPr>
          <a:xfrm>
            <a:off x="5063985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ED2AAED-39EA-B936-B021-5796512310A4}"/>
              </a:ext>
            </a:extLst>
          </p:cNvPr>
          <p:cNvSpPr/>
          <p:nvPr/>
        </p:nvSpPr>
        <p:spPr>
          <a:xfrm>
            <a:off x="5609369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410041-07C6-8153-59C9-2A12E42E873A}"/>
              </a:ext>
            </a:extLst>
          </p:cNvPr>
          <p:cNvSpPr/>
          <p:nvPr/>
        </p:nvSpPr>
        <p:spPr>
          <a:xfrm>
            <a:off x="6166611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38EF0A-0459-60E6-195C-35C3C4DEF4F7}"/>
              </a:ext>
            </a:extLst>
          </p:cNvPr>
          <p:cNvSpPr/>
          <p:nvPr/>
        </p:nvSpPr>
        <p:spPr>
          <a:xfrm>
            <a:off x="6723853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6BB1A5-E217-CF88-28F9-27E86B42A2D2}"/>
              </a:ext>
            </a:extLst>
          </p:cNvPr>
          <p:cNvSpPr/>
          <p:nvPr/>
        </p:nvSpPr>
        <p:spPr>
          <a:xfrm>
            <a:off x="7281095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646A87-47D5-93C2-3BBD-0651ABF764A2}"/>
              </a:ext>
            </a:extLst>
          </p:cNvPr>
          <p:cNvSpPr/>
          <p:nvPr/>
        </p:nvSpPr>
        <p:spPr>
          <a:xfrm>
            <a:off x="7826479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CF942F-0DEE-629E-1F4D-3372A8A1088C}"/>
              </a:ext>
            </a:extLst>
          </p:cNvPr>
          <p:cNvSpPr/>
          <p:nvPr/>
        </p:nvSpPr>
        <p:spPr>
          <a:xfrm>
            <a:off x="8383720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9BD5791-73D7-2289-4D7E-D1DC2D314FAD}"/>
              </a:ext>
            </a:extLst>
          </p:cNvPr>
          <p:cNvSpPr/>
          <p:nvPr/>
        </p:nvSpPr>
        <p:spPr>
          <a:xfrm>
            <a:off x="8952826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6FE64E-8C69-FEE1-09AB-5F926AE9A16A}"/>
              </a:ext>
            </a:extLst>
          </p:cNvPr>
          <p:cNvSpPr/>
          <p:nvPr/>
        </p:nvSpPr>
        <p:spPr>
          <a:xfrm>
            <a:off x="9510068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B3E834-186D-D21C-0277-BD0CAB193938}"/>
              </a:ext>
            </a:extLst>
          </p:cNvPr>
          <p:cNvSpPr/>
          <p:nvPr/>
        </p:nvSpPr>
        <p:spPr>
          <a:xfrm>
            <a:off x="10055452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21E914-97BC-E933-A7B7-61047A1C09E8}"/>
              </a:ext>
            </a:extLst>
          </p:cNvPr>
          <p:cNvSpPr/>
          <p:nvPr/>
        </p:nvSpPr>
        <p:spPr>
          <a:xfrm>
            <a:off x="10612694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orme libre 68">
            <a:extLst>
              <a:ext uri="{FF2B5EF4-FFF2-40B4-BE49-F238E27FC236}">
                <a16:creationId xmlns:a16="http://schemas.microsoft.com/office/drawing/2014/main" id="{99757172-9581-5406-BAA5-0ED455CFABBF}"/>
              </a:ext>
            </a:extLst>
          </p:cNvPr>
          <p:cNvSpPr/>
          <p:nvPr/>
        </p:nvSpPr>
        <p:spPr>
          <a:xfrm>
            <a:off x="4411837" y="492258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orme libre 69">
            <a:extLst>
              <a:ext uri="{FF2B5EF4-FFF2-40B4-BE49-F238E27FC236}">
                <a16:creationId xmlns:a16="http://schemas.microsoft.com/office/drawing/2014/main" id="{05FD1EE4-4025-8021-DC93-2D4B822246C2}"/>
              </a:ext>
            </a:extLst>
          </p:cNvPr>
          <p:cNvSpPr/>
          <p:nvPr/>
        </p:nvSpPr>
        <p:spPr>
          <a:xfrm>
            <a:off x="5021746" y="488762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orme libre 70">
            <a:extLst>
              <a:ext uri="{FF2B5EF4-FFF2-40B4-BE49-F238E27FC236}">
                <a16:creationId xmlns:a16="http://schemas.microsoft.com/office/drawing/2014/main" id="{79F1627C-AD0D-F8BA-D8E1-89A6168983A7}"/>
              </a:ext>
            </a:extLst>
          </p:cNvPr>
          <p:cNvSpPr/>
          <p:nvPr/>
        </p:nvSpPr>
        <p:spPr>
          <a:xfrm>
            <a:off x="5564494" y="487985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orme libre 71">
            <a:extLst>
              <a:ext uri="{FF2B5EF4-FFF2-40B4-BE49-F238E27FC236}">
                <a16:creationId xmlns:a16="http://schemas.microsoft.com/office/drawing/2014/main" id="{07AB2E27-5B3D-44AE-AA94-AA4D734AA05E}"/>
              </a:ext>
            </a:extLst>
          </p:cNvPr>
          <p:cNvSpPr/>
          <p:nvPr/>
        </p:nvSpPr>
        <p:spPr>
          <a:xfrm>
            <a:off x="6115849" y="487985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orme libre 72">
            <a:extLst>
              <a:ext uri="{FF2B5EF4-FFF2-40B4-BE49-F238E27FC236}">
                <a16:creationId xmlns:a16="http://schemas.microsoft.com/office/drawing/2014/main" id="{9B80B89F-948B-FAB5-DE72-EBD6923E2296}"/>
              </a:ext>
            </a:extLst>
          </p:cNvPr>
          <p:cNvSpPr/>
          <p:nvPr/>
        </p:nvSpPr>
        <p:spPr>
          <a:xfrm>
            <a:off x="6659305" y="4891505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orme libre 73">
            <a:extLst>
              <a:ext uri="{FF2B5EF4-FFF2-40B4-BE49-F238E27FC236}">
                <a16:creationId xmlns:a16="http://schemas.microsoft.com/office/drawing/2014/main" id="{549C48AB-042F-86FC-925A-9CBB47893FDD}"/>
              </a:ext>
            </a:extLst>
          </p:cNvPr>
          <p:cNvSpPr/>
          <p:nvPr/>
        </p:nvSpPr>
        <p:spPr>
          <a:xfrm>
            <a:off x="7269214" y="487208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orme libre 74">
            <a:extLst>
              <a:ext uri="{FF2B5EF4-FFF2-40B4-BE49-F238E27FC236}">
                <a16:creationId xmlns:a16="http://schemas.microsoft.com/office/drawing/2014/main" id="{DAAC262A-634F-A762-B6F9-D60A0FD1375A}"/>
              </a:ext>
            </a:extLst>
          </p:cNvPr>
          <p:cNvSpPr/>
          <p:nvPr/>
        </p:nvSpPr>
        <p:spPr>
          <a:xfrm>
            <a:off x="7811961" y="486431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orme libre 75">
            <a:extLst>
              <a:ext uri="{FF2B5EF4-FFF2-40B4-BE49-F238E27FC236}">
                <a16:creationId xmlns:a16="http://schemas.microsoft.com/office/drawing/2014/main" id="{FA7F57AA-CE8D-2926-205B-601FF5B3A457}"/>
              </a:ext>
            </a:extLst>
          </p:cNvPr>
          <p:cNvSpPr/>
          <p:nvPr/>
        </p:nvSpPr>
        <p:spPr>
          <a:xfrm>
            <a:off x="8363317" y="486431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orme libre 76">
            <a:extLst>
              <a:ext uri="{FF2B5EF4-FFF2-40B4-BE49-F238E27FC236}">
                <a16:creationId xmlns:a16="http://schemas.microsoft.com/office/drawing/2014/main" id="{5BB9ACD2-E773-C003-39B2-07073504CFA5}"/>
              </a:ext>
            </a:extLst>
          </p:cNvPr>
          <p:cNvSpPr/>
          <p:nvPr/>
        </p:nvSpPr>
        <p:spPr>
          <a:xfrm>
            <a:off x="8853374" y="4872083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Forme libre 77">
            <a:extLst>
              <a:ext uri="{FF2B5EF4-FFF2-40B4-BE49-F238E27FC236}">
                <a16:creationId xmlns:a16="http://schemas.microsoft.com/office/drawing/2014/main" id="{91D1D818-C53D-C554-50F3-51AC512545A8}"/>
              </a:ext>
            </a:extLst>
          </p:cNvPr>
          <p:cNvSpPr/>
          <p:nvPr/>
        </p:nvSpPr>
        <p:spPr>
          <a:xfrm>
            <a:off x="9463283" y="4837122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orme libre 78">
            <a:extLst>
              <a:ext uri="{FF2B5EF4-FFF2-40B4-BE49-F238E27FC236}">
                <a16:creationId xmlns:a16="http://schemas.microsoft.com/office/drawing/2014/main" id="{5D7941D1-608C-0971-20C2-69EE4015B86A}"/>
              </a:ext>
            </a:extLst>
          </p:cNvPr>
          <p:cNvSpPr/>
          <p:nvPr/>
        </p:nvSpPr>
        <p:spPr>
          <a:xfrm>
            <a:off x="10006031" y="4829352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orme libre 79">
            <a:extLst>
              <a:ext uri="{FF2B5EF4-FFF2-40B4-BE49-F238E27FC236}">
                <a16:creationId xmlns:a16="http://schemas.microsoft.com/office/drawing/2014/main" id="{58C0268E-A27E-DE13-B162-526D66E7A00F}"/>
              </a:ext>
            </a:extLst>
          </p:cNvPr>
          <p:cNvSpPr/>
          <p:nvPr/>
        </p:nvSpPr>
        <p:spPr>
          <a:xfrm>
            <a:off x="10557387" y="4829351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57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517F8-0936-4DAB-8101-C790155C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8"/>
            <a:ext cx="10515600" cy="1325563"/>
          </a:xfrm>
        </p:spPr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dimensions</a:t>
            </a:r>
            <a:endParaRPr lang="de-DE" dirty="0"/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D3260193-E2E1-C9D7-FC3F-4B65D71379CB}"/>
              </a:ext>
            </a:extLst>
          </p:cNvPr>
          <p:cNvGrpSpPr>
            <a:grpSpLocks noChangeAspect="1"/>
          </p:cNvGrpSpPr>
          <p:nvPr/>
        </p:nvGrpSpPr>
        <p:grpSpPr>
          <a:xfrm>
            <a:off x="3864249" y="3668859"/>
            <a:ext cx="2694097" cy="3051187"/>
            <a:chOff x="3308354" y="3129712"/>
            <a:chExt cx="3128789" cy="3543495"/>
          </a:xfrm>
        </p:grpSpPr>
        <p:pic>
          <p:nvPicPr>
            <p:cNvPr id="4" name="Espace réservé du contenu 4">
              <a:extLst>
                <a:ext uri="{FF2B5EF4-FFF2-40B4-BE49-F238E27FC236}">
                  <a16:creationId xmlns:a16="http://schemas.microsoft.com/office/drawing/2014/main" id="{8FE94EF6-5A99-4398-75D7-53DC31488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1" t="17889" r="57084" b="73239"/>
            <a:stretch/>
          </p:blipFill>
          <p:spPr>
            <a:xfrm>
              <a:off x="3308354" y="3526748"/>
              <a:ext cx="2856014" cy="31464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5" name="Connecteur droit avec flèche 22">
              <a:extLst>
                <a:ext uri="{FF2B5EF4-FFF2-40B4-BE49-F238E27FC236}">
                  <a16:creationId xmlns:a16="http://schemas.microsoft.com/office/drawing/2014/main" id="{084820FC-BB3E-6C3E-042B-F15E80391104}"/>
                </a:ext>
              </a:extLst>
            </p:cNvPr>
            <p:cNvCxnSpPr/>
            <p:nvPr/>
          </p:nvCxnSpPr>
          <p:spPr>
            <a:xfrm>
              <a:off x="3702826" y="4047184"/>
              <a:ext cx="219343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avec flèche 23">
              <a:extLst>
                <a:ext uri="{FF2B5EF4-FFF2-40B4-BE49-F238E27FC236}">
                  <a16:creationId xmlns:a16="http://schemas.microsoft.com/office/drawing/2014/main" id="{F336BE71-053E-C941-EB62-BC0E6EE6DFA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26" y="4047184"/>
              <a:ext cx="0" cy="123977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ZoneTexte 27">
              <a:extLst>
                <a:ext uri="{FF2B5EF4-FFF2-40B4-BE49-F238E27FC236}">
                  <a16:creationId xmlns:a16="http://schemas.microsoft.com/office/drawing/2014/main" id="{4C082A3C-38AD-064F-35A4-48005CC608C6}"/>
                </a:ext>
              </a:extLst>
            </p:cNvPr>
            <p:cNvSpPr txBox="1"/>
            <p:nvPr/>
          </p:nvSpPr>
          <p:spPr>
            <a:xfrm>
              <a:off x="4347912" y="3705556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sp>
          <p:nvSpPr>
            <p:cNvPr id="8" name="ZoneTexte 28">
              <a:extLst>
                <a:ext uri="{FF2B5EF4-FFF2-40B4-BE49-F238E27FC236}">
                  <a16:creationId xmlns:a16="http://schemas.microsoft.com/office/drawing/2014/main" id="{60667036-C6BE-DB37-A9F0-A49B435FBD04}"/>
                </a:ext>
              </a:extLst>
            </p:cNvPr>
            <p:cNvSpPr txBox="1"/>
            <p:nvPr/>
          </p:nvSpPr>
          <p:spPr>
            <a:xfrm>
              <a:off x="3633267" y="4471924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250µm</a:t>
              </a:r>
            </a:p>
          </p:txBody>
        </p:sp>
        <p:cxnSp>
          <p:nvCxnSpPr>
            <p:cNvPr id="9" name="Connecteur droit avec flèche 30">
              <a:extLst>
                <a:ext uri="{FF2B5EF4-FFF2-40B4-BE49-F238E27FC236}">
                  <a16:creationId xmlns:a16="http://schemas.microsoft.com/office/drawing/2014/main" id="{C34D3576-CC58-EF9B-BA16-A14842CF06C0}"/>
                </a:ext>
              </a:extLst>
            </p:cNvPr>
            <p:cNvCxnSpPr>
              <a:cxnSpLocks/>
            </p:cNvCxnSpPr>
            <p:nvPr/>
          </p:nvCxnSpPr>
          <p:spPr>
            <a:xfrm>
              <a:off x="3764534" y="5138948"/>
              <a:ext cx="0" cy="92216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ZoneTexte 31">
              <a:extLst>
                <a:ext uri="{FF2B5EF4-FFF2-40B4-BE49-F238E27FC236}">
                  <a16:creationId xmlns:a16="http://schemas.microsoft.com/office/drawing/2014/main" id="{8C50F229-A5A8-677E-C5E2-4967148AC0EB}"/>
                </a:ext>
              </a:extLst>
            </p:cNvPr>
            <p:cNvSpPr txBox="1"/>
            <p:nvPr/>
          </p:nvSpPr>
          <p:spPr>
            <a:xfrm>
              <a:off x="3702826" y="54257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11" name="Connecteur droit avec flèche 32">
              <a:extLst>
                <a:ext uri="{FF2B5EF4-FFF2-40B4-BE49-F238E27FC236}">
                  <a16:creationId xmlns:a16="http://schemas.microsoft.com/office/drawing/2014/main" id="{C4E710A6-E50E-66C9-DB32-07504693834F}"/>
                </a:ext>
              </a:extLst>
            </p:cNvPr>
            <p:cNvCxnSpPr/>
            <p:nvPr/>
          </p:nvCxnSpPr>
          <p:spPr>
            <a:xfrm>
              <a:off x="5650368" y="4260363"/>
              <a:ext cx="0" cy="83961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33">
              <a:extLst>
                <a:ext uri="{FF2B5EF4-FFF2-40B4-BE49-F238E27FC236}">
                  <a16:creationId xmlns:a16="http://schemas.microsoft.com/office/drawing/2014/main" id="{D6357C82-8A18-26CA-9C6F-C1A3A0A7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93559" y="5020629"/>
              <a:ext cx="1811971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36">
              <a:extLst>
                <a:ext uri="{FF2B5EF4-FFF2-40B4-BE49-F238E27FC236}">
                  <a16:creationId xmlns:a16="http://schemas.microsoft.com/office/drawing/2014/main" id="{59E424A6-E6E5-8342-4CF6-3A1B9E4DF44E}"/>
                </a:ext>
              </a:extLst>
            </p:cNvPr>
            <p:cNvSpPr txBox="1"/>
            <p:nvPr/>
          </p:nvSpPr>
          <p:spPr>
            <a:xfrm>
              <a:off x="4346625" y="495428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14" name="ZoneTexte 37">
              <a:extLst>
                <a:ext uri="{FF2B5EF4-FFF2-40B4-BE49-F238E27FC236}">
                  <a16:creationId xmlns:a16="http://schemas.microsoft.com/office/drawing/2014/main" id="{E8D5E66E-1208-A732-C0CF-22A213A43D5A}"/>
                </a:ext>
              </a:extLst>
            </p:cNvPr>
            <p:cNvSpPr txBox="1"/>
            <p:nvPr/>
          </p:nvSpPr>
          <p:spPr>
            <a:xfrm>
              <a:off x="5590436" y="44504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170µm</a:t>
              </a:r>
            </a:p>
          </p:txBody>
        </p:sp>
        <p:sp>
          <p:nvSpPr>
            <p:cNvPr id="15" name="ZoneTexte 39">
              <a:extLst>
                <a:ext uri="{FF2B5EF4-FFF2-40B4-BE49-F238E27FC236}">
                  <a16:creationId xmlns:a16="http://schemas.microsoft.com/office/drawing/2014/main" id="{21E020DE-0F7D-C776-672E-80BCC1E94067}"/>
                </a:ext>
              </a:extLst>
            </p:cNvPr>
            <p:cNvSpPr txBox="1"/>
            <p:nvPr/>
          </p:nvSpPr>
          <p:spPr>
            <a:xfrm>
              <a:off x="3979583" y="3129712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E5257C56-7AF0-8619-1433-DE65C9AE6BA5}"/>
              </a:ext>
            </a:extLst>
          </p:cNvPr>
          <p:cNvGrpSpPr>
            <a:grpSpLocks noChangeAspect="1"/>
          </p:cNvGrpSpPr>
          <p:nvPr/>
        </p:nvGrpSpPr>
        <p:grpSpPr>
          <a:xfrm>
            <a:off x="707498" y="1281801"/>
            <a:ext cx="2321861" cy="3052800"/>
            <a:chOff x="186199" y="1485327"/>
            <a:chExt cx="2675687" cy="3518013"/>
          </a:xfrm>
        </p:grpSpPr>
        <p:pic>
          <p:nvPicPr>
            <p:cNvPr id="16" name="Espace réservé du contenu 4">
              <a:extLst>
                <a:ext uri="{FF2B5EF4-FFF2-40B4-BE49-F238E27FC236}">
                  <a16:creationId xmlns:a16="http://schemas.microsoft.com/office/drawing/2014/main" id="{6671B331-E7CF-8A97-0B46-FAAE140C8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t="12179" r="65447" b="75358"/>
            <a:stretch/>
          </p:blipFill>
          <p:spPr>
            <a:xfrm>
              <a:off x="186199" y="1854659"/>
              <a:ext cx="2552205" cy="31486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7" name="ZoneTexte 15">
              <a:extLst>
                <a:ext uri="{FF2B5EF4-FFF2-40B4-BE49-F238E27FC236}">
                  <a16:creationId xmlns:a16="http://schemas.microsoft.com/office/drawing/2014/main" id="{81DBD934-3228-5F58-A1A1-B2E0439351DE}"/>
                </a:ext>
              </a:extLst>
            </p:cNvPr>
            <p:cNvSpPr txBox="1"/>
            <p:nvPr/>
          </p:nvSpPr>
          <p:spPr>
            <a:xfrm>
              <a:off x="716955" y="1485327"/>
              <a:ext cx="2144931" cy="4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  <p:cxnSp>
          <p:nvCxnSpPr>
            <p:cNvPr id="18" name="Connecteur droit avec flèche 16">
              <a:extLst>
                <a:ext uri="{FF2B5EF4-FFF2-40B4-BE49-F238E27FC236}">
                  <a16:creationId xmlns:a16="http://schemas.microsoft.com/office/drawing/2014/main" id="{A1F76832-A784-3FB2-1B5F-C5204264A0F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150111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7">
              <a:extLst>
                <a:ext uri="{FF2B5EF4-FFF2-40B4-BE49-F238E27FC236}">
                  <a16:creationId xmlns:a16="http://schemas.microsoft.com/office/drawing/2014/main" id="{A2CC976E-B0A1-A544-1196-B4F869A498BB}"/>
                </a:ext>
              </a:extLst>
            </p:cNvPr>
            <p:cNvSpPr txBox="1"/>
            <p:nvPr/>
          </p:nvSpPr>
          <p:spPr>
            <a:xfrm>
              <a:off x="1050381" y="1907716"/>
              <a:ext cx="118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0" name="Connecteur droit avec flèche 18">
              <a:extLst>
                <a:ext uri="{FF2B5EF4-FFF2-40B4-BE49-F238E27FC236}">
                  <a16:creationId xmlns:a16="http://schemas.microsoft.com/office/drawing/2014/main" id="{DE280B2A-5FFF-2FA8-2071-54F7A6504C49}"/>
                </a:ext>
              </a:extLst>
            </p:cNvPr>
            <p:cNvCxnSpPr>
              <a:cxnSpLocks/>
            </p:cNvCxnSpPr>
            <p:nvPr/>
          </p:nvCxnSpPr>
          <p:spPr>
            <a:xfrm>
              <a:off x="444457" y="3729579"/>
              <a:ext cx="0" cy="61212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19">
              <a:extLst>
                <a:ext uri="{FF2B5EF4-FFF2-40B4-BE49-F238E27FC236}">
                  <a16:creationId xmlns:a16="http://schemas.microsoft.com/office/drawing/2014/main" id="{66DD5A96-348F-28F1-2589-C6CFB52FCA4F}"/>
                </a:ext>
              </a:extLst>
            </p:cNvPr>
            <p:cNvSpPr txBox="1"/>
            <p:nvPr/>
          </p:nvSpPr>
          <p:spPr>
            <a:xfrm>
              <a:off x="382749" y="3847182"/>
              <a:ext cx="113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22" name="Connecteur droit avec flèche 23">
              <a:extLst>
                <a:ext uri="{FF2B5EF4-FFF2-40B4-BE49-F238E27FC236}">
                  <a16:creationId xmlns:a16="http://schemas.microsoft.com/office/drawing/2014/main" id="{8633B5F8-57B2-6845-E83E-DAB7FB515AA8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0" cy="147836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6">
              <a:extLst>
                <a:ext uri="{FF2B5EF4-FFF2-40B4-BE49-F238E27FC236}">
                  <a16:creationId xmlns:a16="http://schemas.microsoft.com/office/drawing/2014/main" id="{82C0C3D5-63DB-E0B1-C3C0-E22747DE72EE}"/>
                </a:ext>
              </a:extLst>
            </p:cNvPr>
            <p:cNvSpPr txBox="1"/>
            <p:nvPr/>
          </p:nvSpPr>
          <p:spPr>
            <a:xfrm rot="16200000">
              <a:off x="-43410" y="2758086"/>
              <a:ext cx="1167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4" name="Connecteur droit avec flèche 27">
              <a:extLst>
                <a:ext uri="{FF2B5EF4-FFF2-40B4-BE49-F238E27FC236}">
                  <a16:creationId xmlns:a16="http://schemas.microsoft.com/office/drawing/2014/main" id="{9B2B44B0-CC36-8E28-1923-5FA5E734418B}"/>
                </a:ext>
              </a:extLst>
            </p:cNvPr>
            <p:cNvCxnSpPr>
              <a:cxnSpLocks/>
            </p:cNvCxnSpPr>
            <p:nvPr/>
          </p:nvCxnSpPr>
          <p:spPr>
            <a:xfrm>
              <a:off x="806102" y="2423838"/>
              <a:ext cx="124837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9">
              <a:extLst>
                <a:ext uri="{FF2B5EF4-FFF2-40B4-BE49-F238E27FC236}">
                  <a16:creationId xmlns:a16="http://schemas.microsoft.com/office/drawing/2014/main" id="{3BDB3440-44B5-5382-2849-7F3567C357D8}"/>
                </a:ext>
              </a:extLst>
            </p:cNvPr>
            <p:cNvCxnSpPr>
              <a:cxnSpLocks/>
            </p:cNvCxnSpPr>
            <p:nvPr/>
          </p:nvCxnSpPr>
          <p:spPr>
            <a:xfrm>
              <a:off x="846305" y="2423838"/>
              <a:ext cx="0" cy="121100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ZoneTexte 32">
              <a:extLst>
                <a:ext uri="{FF2B5EF4-FFF2-40B4-BE49-F238E27FC236}">
                  <a16:creationId xmlns:a16="http://schemas.microsoft.com/office/drawing/2014/main" id="{FBE9982B-3497-B0E3-7B53-C7D25225039A}"/>
                </a:ext>
              </a:extLst>
            </p:cNvPr>
            <p:cNvSpPr txBox="1"/>
            <p:nvPr/>
          </p:nvSpPr>
          <p:spPr>
            <a:xfrm>
              <a:off x="1026326" y="2356833"/>
              <a:ext cx="1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27" name="ZoneTexte 33">
              <a:extLst>
                <a:ext uri="{FF2B5EF4-FFF2-40B4-BE49-F238E27FC236}">
                  <a16:creationId xmlns:a16="http://schemas.microsoft.com/office/drawing/2014/main" id="{F3D4F3F9-9412-0988-DAA5-2A31A6FF12DB}"/>
                </a:ext>
              </a:extLst>
            </p:cNvPr>
            <p:cNvSpPr txBox="1"/>
            <p:nvPr/>
          </p:nvSpPr>
          <p:spPr>
            <a:xfrm>
              <a:off x="787338" y="2782956"/>
              <a:ext cx="101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cxnSp>
          <p:nvCxnSpPr>
            <p:cNvPr id="28" name="Connecteur droit avec flèche 34">
              <a:extLst>
                <a:ext uri="{FF2B5EF4-FFF2-40B4-BE49-F238E27FC236}">
                  <a16:creationId xmlns:a16="http://schemas.microsoft.com/office/drawing/2014/main" id="{43BB9B9F-B6D0-1C6D-323C-E425BB636225}"/>
                </a:ext>
              </a:extLst>
            </p:cNvPr>
            <p:cNvCxnSpPr>
              <a:cxnSpLocks/>
            </p:cNvCxnSpPr>
            <p:nvPr/>
          </p:nvCxnSpPr>
          <p:spPr>
            <a:xfrm>
              <a:off x="1757954" y="3613666"/>
              <a:ext cx="0" cy="9473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40">
              <a:extLst>
                <a:ext uri="{FF2B5EF4-FFF2-40B4-BE49-F238E27FC236}">
                  <a16:creationId xmlns:a16="http://schemas.microsoft.com/office/drawing/2014/main" id="{235ACC9E-88D4-7515-8AAA-449BDAA506B3}"/>
                </a:ext>
              </a:extLst>
            </p:cNvPr>
            <p:cNvCxnSpPr>
              <a:cxnSpLocks/>
            </p:cNvCxnSpPr>
            <p:nvPr/>
          </p:nvCxnSpPr>
          <p:spPr>
            <a:xfrm>
              <a:off x="1983833" y="3708403"/>
              <a:ext cx="0" cy="211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42">
              <a:extLst>
                <a:ext uri="{FF2B5EF4-FFF2-40B4-BE49-F238E27FC236}">
                  <a16:creationId xmlns:a16="http://schemas.microsoft.com/office/drawing/2014/main" id="{543B3DF7-EDEB-DDB2-7C69-A7F16DA9BAE3}"/>
                </a:ext>
              </a:extLst>
            </p:cNvPr>
            <p:cNvSpPr txBox="1"/>
            <p:nvPr/>
          </p:nvSpPr>
          <p:spPr>
            <a:xfrm>
              <a:off x="1703088" y="35399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30µm</a:t>
              </a:r>
            </a:p>
          </p:txBody>
        </p:sp>
        <p:sp>
          <p:nvSpPr>
            <p:cNvPr id="31" name="ZoneTexte 43">
              <a:extLst>
                <a:ext uri="{FF2B5EF4-FFF2-40B4-BE49-F238E27FC236}">
                  <a16:creationId xmlns:a16="http://schemas.microsoft.com/office/drawing/2014/main" id="{90F3A39F-BC9D-5257-6A1C-DAC6E9F3B759}"/>
                </a:ext>
              </a:extLst>
            </p:cNvPr>
            <p:cNvSpPr txBox="1"/>
            <p:nvPr/>
          </p:nvSpPr>
          <p:spPr>
            <a:xfrm>
              <a:off x="1915646" y="36136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2" name="ZoneTexte 48">
              <a:extLst>
                <a:ext uri="{FF2B5EF4-FFF2-40B4-BE49-F238E27FC236}">
                  <a16:creationId xmlns:a16="http://schemas.microsoft.com/office/drawing/2014/main" id="{2909A730-AFDB-3125-CA83-B0C965B8F2B2}"/>
                </a:ext>
              </a:extLst>
            </p:cNvPr>
            <p:cNvSpPr txBox="1"/>
            <p:nvPr/>
          </p:nvSpPr>
          <p:spPr>
            <a:xfrm>
              <a:off x="2357734" y="216932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3" name="ZoneTexte 53">
              <a:extLst>
                <a:ext uri="{FF2B5EF4-FFF2-40B4-BE49-F238E27FC236}">
                  <a16:creationId xmlns:a16="http://schemas.microsoft.com/office/drawing/2014/main" id="{2DE0AE0D-B829-9F12-284C-353F51AA4CFF}"/>
                </a:ext>
              </a:extLst>
            </p:cNvPr>
            <p:cNvSpPr txBox="1"/>
            <p:nvPr/>
          </p:nvSpPr>
          <p:spPr>
            <a:xfrm>
              <a:off x="2161052" y="2756441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20µm</a:t>
              </a:r>
            </a:p>
          </p:txBody>
        </p:sp>
        <p:cxnSp>
          <p:nvCxnSpPr>
            <p:cNvPr id="34" name="Connecteur droit 55">
              <a:extLst>
                <a:ext uri="{FF2B5EF4-FFF2-40B4-BE49-F238E27FC236}">
                  <a16:creationId xmlns:a16="http://schemas.microsoft.com/office/drawing/2014/main" id="{2D5893CF-2B61-81AE-D55A-857D680CCBA2}"/>
                </a:ext>
              </a:extLst>
            </p:cNvPr>
            <p:cNvCxnSpPr>
              <a:stCxn id="32" idx="1"/>
              <a:endCxn id="32" idx="1"/>
            </p:cNvCxnSpPr>
            <p:nvPr/>
          </p:nvCxnSpPr>
          <p:spPr>
            <a:xfrm>
              <a:off x="2357734" y="2338603"/>
              <a:ext cx="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avec flèche 57">
              <a:extLst>
                <a:ext uri="{FF2B5EF4-FFF2-40B4-BE49-F238E27FC236}">
                  <a16:creationId xmlns:a16="http://schemas.microsoft.com/office/drawing/2014/main" id="{B9DC82C1-CDEF-1813-4385-4125B5AD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357734" y="2256746"/>
              <a:ext cx="0" cy="4286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avec flèche 61">
              <a:extLst>
                <a:ext uri="{FF2B5EF4-FFF2-40B4-BE49-F238E27FC236}">
                  <a16:creationId xmlns:a16="http://schemas.microsoft.com/office/drawing/2014/main" id="{777F2ABA-ED39-819A-BD1E-265A1C3DC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8513" y="2864163"/>
              <a:ext cx="72000" cy="0"/>
            </a:xfrm>
            <a:prstGeom prst="straightConnector1">
              <a:avLst/>
            </a:prstGeom>
            <a:ln w="12700">
              <a:headEnd type="none" w="med" len="med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Espace réservé du contenu 4">
            <a:extLst>
              <a:ext uri="{FF2B5EF4-FFF2-40B4-BE49-F238E27FC236}">
                <a16:creationId xmlns:a16="http://schemas.microsoft.com/office/drawing/2014/main" id="{5D4470F3-3032-4D92-986F-22FCED670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126" r="9989" b="56125"/>
          <a:stretch/>
        </p:blipFill>
        <p:spPr>
          <a:xfrm>
            <a:off x="3142352" y="1418154"/>
            <a:ext cx="5180363" cy="2169786"/>
          </a:xfrm>
          <a:prstGeom prst="rect">
            <a:avLst/>
          </a:prstGeom>
        </p:spPr>
      </p:pic>
      <p:pic>
        <p:nvPicPr>
          <p:cNvPr id="62" name="Espace réservé du contenu 4">
            <a:extLst>
              <a:ext uri="{FF2B5EF4-FFF2-40B4-BE49-F238E27FC236}">
                <a16:creationId xmlns:a16="http://schemas.microsoft.com/office/drawing/2014/main" id="{E668C74C-571F-E5F8-8783-EA05F16C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14692" r="6784" b="54845"/>
          <a:stretch/>
        </p:blipFill>
        <p:spPr>
          <a:xfrm>
            <a:off x="6825438" y="4179630"/>
            <a:ext cx="5180363" cy="1949480"/>
          </a:xfrm>
          <a:prstGeom prst="rect">
            <a:avLst/>
          </a:prstGeom>
        </p:spPr>
      </p:pic>
      <p:sp>
        <p:nvSpPr>
          <p:cNvPr id="63" name="ZoneTexte 7">
            <a:extLst>
              <a:ext uri="{FF2B5EF4-FFF2-40B4-BE49-F238E27FC236}">
                <a16:creationId xmlns:a16="http://schemas.microsoft.com/office/drawing/2014/main" id="{C8238CFA-4D82-8DDB-6795-9088A4CF92F2}"/>
              </a:ext>
            </a:extLst>
          </p:cNvPr>
          <p:cNvSpPr txBox="1"/>
          <p:nvPr/>
        </p:nvSpPr>
        <p:spPr>
          <a:xfrm>
            <a:off x="6375937" y="4142804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DIODES LINE (x140)</a:t>
            </a:r>
          </a:p>
        </p:txBody>
      </p:sp>
      <p:sp>
        <p:nvSpPr>
          <p:cNvPr id="64" name="ZoneTexte 41">
            <a:extLst>
              <a:ext uri="{FF2B5EF4-FFF2-40B4-BE49-F238E27FC236}">
                <a16:creationId xmlns:a16="http://schemas.microsoft.com/office/drawing/2014/main" id="{D10F710D-3828-F2E9-AD6F-806CF5943EA4}"/>
              </a:ext>
            </a:extLst>
          </p:cNvPr>
          <p:cNvSpPr txBox="1"/>
          <p:nvPr/>
        </p:nvSpPr>
        <p:spPr>
          <a:xfrm>
            <a:off x="8327752" y="4142804"/>
            <a:ext cx="3680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Maximum total length 500µmx140=7cm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F8AE191-285F-443D-7E78-C1340209DE79}"/>
              </a:ext>
            </a:extLst>
          </p:cNvPr>
          <p:cNvSpPr txBox="1"/>
          <p:nvPr/>
        </p:nvSpPr>
        <p:spPr>
          <a:xfrm>
            <a:off x="7164705" y="5645887"/>
            <a:ext cx="468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out –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: </a:t>
            </a:r>
            <a:r>
              <a:rPr lang="de-DE" b="1" dirty="0"/>
              <a:t>Array3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DAA506-77C2-ECA3-AFCF-4495123DFE43}"/>
              </a:ext>
            </a:extLst>
          </p:cNvPr>
          <p:cNvSpPr txBox="1"/>
          <p:nvPr/>
        </p:nvSpPr>
        <p:spPr>
          <a:xfrm>
            <a:off x="3537482" y="2958239"/>
            <a:ext cx="468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out –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: </a:t>
            </a:r>
            <a:r>
              <a:rPr lang="de-DE" b="1" dirty="0"/>
              <a:t>Array1</a:t>
            </a:r>
          </a:p>
        </p:txBody>
      </p:sp>
      <p:sp>
        <p:nvSpPr>
          <p:cNvPr id="69" name="ZoneTexte 13">
            <a:extLst>
              <a:ext uri="{FF2B5EF4-FFF2-40B4-BE49-F238E27FC236}">
                <a16:creationId xmlns:a16="http://schemas.microsoft.com/office/drawing/2014/main" id="{7C2A893E-8CF7-D3B7-D3F1-7446A3E3FA65}"/>
              </a:ext>
            </a:extLst>
          </p:cNvPr>
          <p:cNvSpPr txBox="1"/>
          <p:nvPr/>
        </p:nvSpPr>
        <p:spPr>
          <a:xfrm>
            <a:off x="3029359" y="1279727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DIODES LINE (x140)</a:t>
            </a:r>
          </a:p>
        </p:txBody>
      </p:sp>
      <p:sp>
        <p:nvSpPr>
          <p:cNvPr id="70" name="ZoneTexte 35">
            <a:extLst>
              <a:ext uri="{FF2B5EF4-FFF2-40B4-BE49-F238E27FC236}">
                <a16:creationId xmlns:a16="http://schemas.microsoft.com/office/drawing/2014/main" id="{3C8062DB-65C8-0FF3-78E7-994D107A75E4}"/>
              </a:ext>
            </a:extLst>
          </p:cNvPr>
          <p:cNvSpPr txBox="1"/>
          <p:nvPr/>
        </p:nvSpPr>
        <p:spPr>
          <a:xfrm>
            <a:off x="4981174" y="1279727"/>
            <a:ext cx="3680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Maximum total length 500µmx140=7cm</a:t>
            </a:r>
          </a:p>
        </p:txBody>
      </p:sp>
      <p:pic>
        <p:nvPicPr>
          <p:cNvPr id="71" name="Image 5">
            <a:extLst>
              <a:ext uri="{FF2B5EF4-FFF2-40B4-BE49-F238E27FC236}">
                <a16:creationId xmlns:a16="http://schemas.microsoft.com/office/drawing/2014/main" id="{F40BBB4B-D3CB-B898-01E2-4D185AFF7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7" t="4499" r="1394" b="91828"/>
          <a:stretch/>
        </p:blipFill>
        <p:spPr>
          <a:xfrm>
            <a:off x="825318" y="5297065"/>
            <a:ext cx="1503399" cy="1230471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26E6993E-DD91-A42D-F66D-6E7FB3319170}"/>
              </a:ext>
            </a:extLst>
          </p:cNvPr>
          <p:cNvSpPr txBox="1"/>
          <p:nvPr/>
        </p:nvSpPr>
        <p:spPr>
          <a:xfrm>
            <a:off x="8418073" y="1863839"/>
            <a:ext cx="3781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Array1!</a:t>
            </a:r>
          </a:p>
        </p:txBody>
      </p:sp>
    </p:spTree>
    <p:extLst>
      <p:ext uri="{BB962C8B-B14F-4D97-AF65-F5344CB8AC3E}">
        <p14:creationId xmlns:p14="http://schemas.microsoft.com/office/powerpoint/2010/main" val="109064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6">
            <a:extLst>
              <a:ext uri="{FF2B5EF4-FFF2-40B4-BE49-F238E27FC236}">
                <a16:creationId xmlns:a16="http://schemas.microsoft.com/office/drawing/2014/main" id="{26AEBD29-9AF1-8C93-D5D6-9ED49133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85" y="639329"/>
            <a:ext cx="9918829" cy="55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ild, Im Haus enthält.&#10;&#10;Automatisch generierte Beschreibung">
            <a:extLst>
              <a:ext uri="{FF2B5EF4-FFF2-40B4-BE49-F238E27FC236}">
                <a16:creationId xmlns:a16="http://schemas.microsoft.com/office/drawing/2014/main" id="{8F184720-641F-6393-C92E-13175D4B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8" y="214344"/>
            <a:ext cx="4821984" cy="64293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A369D4-4309-94FC-5C69-42C33CF9F1B9}"/>
              </a:ext>
            </a:extLst>
          </p:cNvPr>
          <p:cNvSpPr txBox="1"/>
          <p:nvPr/>
        </p:nvSpPr>
        <p:spPr>
          <a:xfrm>
            <a:off x="2341912" y="416379"/>
            <a:ext cx="8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Array 3</a:t>
            </a:r>
          </a:p>
        </p:txBody>
      </p:sp>
      <p:pic>
        <p:nvPicPr>
          <p:cNvPr id="13" name="Inhaltsplatzhalter 12" descr="Ein Bild, das Rechteck, Türkis, Im Haus enthält.&#10;&#10;Automatisch generierte Beschreibung">
            <a:extLst>
              <a:ext uri="{FF2B5EF4-FFF2-40B4-BE49-F238E27FC236}">
                <a16:creationId xmlns:a16="http://schemas.microsoft.com/office/drawing/2014/main" id="{CD3DCBDB-5398-16C4-9628-D5A9D213F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5427" y="2086881"/>
            <a:ext cx="5801784" cy="4351338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BA13EC-883C-ADD0-6D21-4E512BE867E3}"/>
              </a:ext>
            </a:extLst>
          </p:cNvPr>
          <p:cNvSpPr txBox="1"/>
          <p:nvPr/>
        </p:nvSpPr>
        <p:spPr>
          <a:xfrm>
            <a:off x="7268599" y="1717549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Array 2 (not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969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367AF-B269-3CAC-DFB0-2E519488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7" name="Grafik 6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87170F6-28A6-3EBC-B339-4104D51E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82497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B6A5DE7-1490-A48C-7B6A-2CA7DA333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6095999" cy="4733950"/>
          </a:xfrm>
        </p:spPr>
      </p:pic>
    </p:spTree>
    <p:extLst>
      <p:ext uri="{BB962C8B-B14F-4D97-AF65-F5344CB8AC3E}">
        <p14:creationId xmlns:p14="http://schemas.microsoft.com/office/powerpoint/2010/main" val="187646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AE27-A051-8D81-9EAC-5A8CEF97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38B05D87-F285-3034-3AF8-05FB6E3F6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371" y="1530861"/>
            <a:ext cx="6865257" cy="5327139"/>
          </a:xfrm>
        </p:spPr>
      </p:pic>
    </p:spTree>
    <p:extLst>
      <p:ext uri="{BB962C8B-B14F-4D97-AF65-F5344CB8AC3E}">
        <p14:creationId xmlns:p14="http://schemas.microsoft.com/office/powerpoint/2010/main" val="107495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CA71-0423-9F39-BAF1-75CAC40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133CFFF-F0A7-F700-17C1-3CEEC1E6C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30230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527892B-68DC-0D72-28C6-D6CEA38F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62645"/>
            <a:ext cx="6095999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3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16FEF-472C-054E-78BE-6CB0AD4C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7F8C820-D076-017F-6B85-20D859F8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7840" cy="47316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4BA14B7-7385-40E5-7C9E-D00A425D7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D7450-D921-9475-7C69-A4C3CB192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7043"/>
            <a:ext cx="9144000" cy="4103914"/>
          </a:xfrm>
        </p:spPr>
        <p:txBody>
          <a:bodyPr>
            <a:normAutofit fontScale="90000"/>
          </a:bodyPr>
          <a:lstStyle/>
          <a:p>
            <a:r>
              <a:rPr lang="de-DE" u="sng" dirty="0"/>
              <a:t>The </a:t>
            </a:r>
            <a:r>
              <a:rPr lang="de-DE" u="sng" dirty="0" err="1"/>
              <a:t>protoemission</a:t>
            </a:r>
            <a:r>
              <a:rPr lang="de-DE" u="sng" dirty="0"/>
              <a:t> </a:t>
            </a:r>
            <a:r>
              <a:rPr lang="de-DE" u="sng" dirty="0" err="1"/>
              <a:t>has</a:t>
            </a:r>
            <a:r>
              <a:rPr lang="de-DE" u="sng" dirty="0"/>
              <a:t> </a:t>
            </a:r>
            <a:r>
              <a:rPr lang="de-DE" u="sng" dirty="0" err="1"/>
              <a:t>disappeared</a:t>
            </a:r>
            <a:r>
              <a:rPr lang="de-DE" u="sng" dirty="0"/>
              <a:t>?!!</a:t>
            </a:r>
            <a:br>
              <a:rPr lang="de-DE" u="sng" dirty="0"/>
            </a:b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and </a:t>
            </a:r>
            <a:r>
              <a:rPr lang="de-DE" dirty="0" err="1"/>
              <a:t>reliability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drastically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0426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C63C9-9F07-DBB6-C387-64F611EA5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F1E4FA-6CE1-4A30-9C29-52977840E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subtracted</a:t>
            </a:r>
            <a:endParaRPr lang="de-DE" dirty="0"/>
          </a:p>
          <a:p>
            <a:r>
              <a:rPr lang="de-DE" dirty="0"/>
              <a:t>1st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+ 1 </a:t>
            </a:r>
            <a:r>
              <a:rPr lang="de-DE" dirty="0" err="1"/>
              <a:t>map</a:t>
            </a:r>
            <a:r>
              <a:rPr lang="de-DE" dirty="0"/>
              <a:t> in real </a:t>
            </a:r>
            <a:r>
              <a:rPr lang="de-DE" dirty="0" err="1"/>
              <a:t>pixels</a:t>
            </a:r>
            <a:r>
              <a:rPr lang="de-DE" dirty="0"/>
              <a:t> (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)</a:t>
            </a:r>
          </a:p>
          <a:p>
            <a:r>
              <a:rPr lang="de-DE" dirty="0"/>
              <a:t>2nd </a:t>
            </a:r>
            <a:r>
              <a:rPr lang="de-DE" dirty="0" err="1"/>
              <a:t>side</a:t>
            </a:r>
            <a:r>
              <a:rPr lang="de-DE" dirty="0"/>
              <a:t>: Maps in </a:t>
            </a:r>
            <a:r>
              <a:rPr lang="de-DE" dirty="0" err="1"/>
              <a:t>pixel</a:t>
            </a:r>
            <a:r>
              <a:rPr lang="de-DE" dirty="0"/>
              <a:t> (</a:t>
            </a:r>
            <a:r>
              <a:rPr lang="de-DE" dirty="0" err="1"/>
              <a:t>filled</a:t>
            </a:r>
            <a:r>
              <a:rPr lang="de-DE" dirty="0"/>
              <a:t>)</a:t>
            </a:r>
          </a:p>
          <a:p>
            <a:r>
              <a:rPr lang="de-DE" dirty="0"/>
              <a:t>3rd </a:t>
            </a:r>
            <a:r>
              <a:rPr lang="de-DE" dirty="0" err="1"/>
              <a:t>or</a:t>
            </a:r>
            <a:r>
              <a:rPr lang="de-DE" dirty="0"/>
              <a:t> 2nd </a:t>
            </a:r>
            <a:r>
              <a:rPr lang="de-DE" dirty="0" err="1"/>
              <a:t>side</a:t>
            </a:r>
            <a:r>
              <a:rPr lang="de-DE" dirty="0"/>
              <a:t>: Maps in </a:t>
            </a:r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4086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04BCB-A69B-C2C7-940E-62FBBD7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Inhaltsplatzhalter 4" descr="Ein Bild, das Kreis, Lautsprecher enthält.&#10;&#10;Automatisch generierte Beschreibung">
            <a:extLst>
              <a:ext uri="{FF2B5EF4-FFF2-40B4-BE49-F238E27FC236}">
                <a16:creationId xmlns:a16="http://schemas.microsoft.com/office/drawing/2014/main" id="{8E074DB4-15C0-1D5B-3F15-CF31B72B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60090" y="461705"/>
            <a:ext cx="3693612" cy="277020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656DD7-35FA-76E6-A26C-9B4C9A3D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185" y="2787633"/>
            <a:ext cx="5208607" cy="404483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5CD2707-2B47-4D41-01BB-77B05B81E987}"/>
              </a:ext>
            </a:extLst>
          </p:cNvPr>
          <p:cNvSpPr txBox="1"/>
          <p:nvPr/>
        </p:nvSpPr>
        <p:spPr>
          <a:xfrm>
            <a:off x="219455" y="1657934"/>
            <a:ext cx="4525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(1 half out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beam)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40 mm: 2.43 </a:t>
            </a:r>
            <a:r>
              <a:rPr lang="de-DE" sz="2400" dirty="0" err="1"/>
              <a:t>nA</a:t>
            </a:r>
            <a:r>
              <a:rPr lang="de-DE" sz="2400" dirty="0"/>
              <a:t> -&gt; 2.34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70 mm: 2.43 </a:t>
            </a:r>
            <a:r>
              <a:rPr lang="de-DE" sz="2400" dirty="0" err="1"/>
              <a:t>nA</a:t>
            </a:r>
            <a:r>
              <a:rPr lang="de-DE" sz="2400" dirty="0"/>
              <a:t> -&gt; 2.36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85 mm: 2.41 </a:t>
            </a:r>
            <a:r>
              <a:rPr lang="de-DE" sz="2400" dirty="0" err="1"/>
              <a:t>nA</a:t>
            </a:r>
            <a:r>
              <a:rPr lang="de-DE" sz="2400" dirty="0"/>
              <a:t> -&gt; 2.36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–&gt; 2.38 </a:t>
            </a:r>
            <a:r>
              <a:rPr lang="de-DE" sz="2400" dirty="0" err="1"/>
              <a:t>nA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3159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320D2-46DF-7051-FF86-CE46013F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Sunrise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E93A43-6EEA-E4C4-8FBE-48F67C9E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565"/>
          <a:stretch/>
        </p:blipFill>
        <p:spPr>
          <a:xfrm>
            <a:off x="0" y="3790187"/>
            <a:ext cx="2834171" cy="27026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3E3D37-2183-9EDA-A78C-18758045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65"/>
          <a:stretch/>
        </p:blipFill>
        <p:spPr>
          <a:xfrm>
            <a:off x="2834172" y="3076394"/>
            <a:ext cx="2834171" cy="270268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B1CEE1-33B0-7BFE-8ABC-81DCC088E6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565"/>
          <a:stretch/>
        </p:blipFill>
        <p:spPr>
          <a:xfrm>
            <a:off x="5668345" y="2570675"/>
            <a:ext cx="2834172" cy="27026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0BD36A6-AED7-035B-ED7F-E8A285D60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516" y="1822492"/>
            <a:ext cx="3480304" cy="27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1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DD53113-D093-E157-029D-E587AD21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660900" cy="3619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781A6E-C922-4238-1084-87DCF79F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0"/>
            <a:ext cx="4660900" cy="3619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FCEC508-6284-474E-C810-AA5BFD426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238500"/>
            <a:ext cx="4660900" cy="3619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4C8E4BA-DD74-C3D6-1F17-E5B931141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8500"/>
            <a:ext cx="4660900" cy="3619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3125F46-9C44-29BC-85AC-47625D4E42BC}"/>
              </a:ext>
            </a:extLst>
          </p:cNvPr>
          <p:cNvSpPr txBox="1"/>
          <p:nvPr/>
        </p:nvSpPr>
        <p:spPr>
          <a:xfrm>
            <a:off x="1979270" y="17883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40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64B84D7-E0C1-F1AD-EF0B-F978280F599A}"/>
              </a:ext>
            </a:extLst>
          </p:cNvPr>
          <p:cNvSpPr txBox="1"/>
          <p:nvPr/>
        </p:nvSpPr>
        <p:spPr>
          <a:xfrm>
            <a:off x="6632971" y="17777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55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3833F23-C8CC-3B5B-BB87-F6ED34493793}"/>
              </a:ext>
            </a:extLst>
          </p:cNvPr>
          <p:cNvSpPr txBox="1"/>
          <p:nvPr/>
        </p:nvSpPr>
        <p:spPr>
          <a:xfrm>
            <a:off x="1979270" y="3429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70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27377B-6A03-AE56-3EED-F6661A901E8B}"/>
              </a:ext>
            </a:extLst>
          </p:cNvPr>
          <p:cNvSpPr txBox="1"/>
          <p:nvPr/>
        </p:nvSpPr>
        <p:spPr>
          <a:xfrm>
            <a:off x="6640170" y="342794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85</a:t>
            </a:r>
          </a:p>
        </p:txBody>
      </p:sp>
    </p:spTree>
    <p:extLst>
      <p:ext uri="{BB962C8B-B14F-4D97-AF65-F5344CB8AC3E}">
        <p14:creationId xmlns:p14="http://schemas.microsoft.com/office/powerpoint/2010/main" val="202672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D7C97169-C5CD-A76B-05C3-CD6F7443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4648200" cy="3606800"/>
          </a:xfrm>
          <a:prstGeom prst="rect">
            <a:avLst/>
          </a:prstGeom>
        </p:spPr>
      </p:pic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7A71E65E-9ED9-FF5C-9DFE-1058D1B7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48200" cy="3606800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C2A94890-A7D2-F6C5-36E8-C7C4DFFF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51200"/>
            <a:ext cx="4648200" cy="36068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C1C7CC44-AA47-40BC-3369-0EA94C5DF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1200"/>
            <a:ext cx="4648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3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6C958-C9F6-6D73-A61E-2B06CCA0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0"/>
            <a:ext cx="10515600" cy="1325563"/>
          </a:xfrm>
        </p:spPr>
        <p:txBody>
          <a:bodyPr/>
          <a:lstStyle/>
          <a:p>
            <a:r>
              <a:rPr lang="de-DE" dirty="0"/>
              <a:t>The Logo</a:t>
            </a:r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8463635-5442-D227-F605-95A845D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95" t="35137" r="32339" b="17144"/>
          <a:stretch/>
        </p:blipFill>
        <p:spPr>
          <a:xfrm rot="10800000">
            <a:off x="8974667" y="227204"/>
            <a:ext cx="3217333" cy="348228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4E3EAC-B159-E389-C4B2-5931D46D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804" y="2273560"/>
            <a:ext cx="5943600" cy="45658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BB3D33-FCC1-1609-0CF6-14F724EB3761}"/>
              </a:ext>
            </a:extLst>
          </p:cNvPr>
          <p:cNvSpPr txBox="1"/>
          <p:nvPr/>
        </p:nvSpPr>
        <p:spPr>
          <a:xfrm>
            <a:off x="0" y="947997"/>
            <a:ext cx="4525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</a:t>
            </a:r>
            <a:r>
              <a:rPr lang="de-DE" sz="2400" dirty="0" err="1"/>
              <a:t>over</a:t>
            </a:r>
            <a:r>
              <a:rPr lang="de-DE" sz="2400" dirty="0"/>
              <a:t> lunch)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65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75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85 mm: –&gt; 2.33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Beam was </a:t>
            </a:r>
            <a:r>
              <a:rPr lang="de-DE" sz="2400" dirty="0" err="1"/>
              <a:t>stable</a:t>
            </a:r>
            <a:r>
              <a:rPr lang="de-DE" sz="2400" dirty="0"/>
              <a:t> </a:t>
            </a:r>
            <a:r>
              <a:rPr lang="de-DE" sz="2400" dirty="0" err="1"/>
              <a:t>enough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</a:p>
          <a:p>
            <a:r>
              <a:rPr lang="de-DE" sz="2400" dirty="0"/>
              <a:t>do </a:t>
            </a:r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  <p:pic>
        <p:nvPicPr>
          <p:cNvPr id="9" name="Grafik 8" descr="Ein Bild, das Gas, rot, Im Haus, Gelände enthält.&#10;&#10;Automatisch generierte Beschreibung">
            <a:extLst>
              <a:ext uri="{FF2B5EF4-FFF2-40B4-BE49-F238E27FC236}">
                <a16:creationId xmlns:a16="http://schemas.microsoft.com/office/drawing/2014/main" id="{0F29E58B-1CAB-24E1-DEF9-D61A4AE3CF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58" t="32242" r="38437" b="54013"/>
          <a:stretch/>
        </p:blipFill>
        <p:spPr>
          <a:xfrm>
            <a:off x="67733" y="4447595"/>
            <a:ext cx="2628900" cy="204107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A8C7E0-B96A-D89F-B956-74A4A91FFF27}"/>
              </a:ext>
            </a:extLst>
          </p:cNvPr>
          <p:cNvSpPr txBox="1"/>
          <p:nvPr/>
        </p:nvSpPr>
        <p:spPr>
          <a:xfrm>
            <a:off x="67733" y="6488668"/>
            <a:ext cx="341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logo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a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burn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8459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A17B658-01FB-706D-203E-D63FA963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4711700" cy="3619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EA8136A-8B0F-AC48-781B-037E12CF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711700" cy="3619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824DF68-5DAB-DC67-8BB2-475EBC116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238500"/>
            <a:ext cx="4711700" cy="3619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62AF611-5AB6-5CBB-F7E5-D3163C791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8500"/>
            <a:ext cx="4711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7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F7F2-F307-8E4E-D209-B5CF8879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Diode i ≠ Channel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FA7661-AC65-D4B9-4AE9-D3C4890F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(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)</a:t>
            </a:r>
          </a:p>
          <a:p>
            <a:r>
              <a:rPr lang="de-DE" dirty="0"/>
              <a:t>The </a:t>
            </a:r>
            <a:r>
              <a:rPr lang="de-DE" dirty="0" err="1"/>
              <a:t>assignment</a:t>
            </a:r>
            <a:r>
              <a:rPr lang="de-DE" dirty="0"/>
              <a:t> was </a:t>
            </a:r>
            <a:r>
              <a:rPr lang="de-DE" dirty="0" err="1"/>
              <a:t>provided</a:t>
            </a:r>
            <a:r>
              <a:rPr lang="de-DE" dirty="0"/>
              <a:t> in an Excel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Stéphanes </a:t>
            </a:r>
            <a:r>
              <a:rPr lang="de-DE" dirty="0" err="1"/>
              <a:t>collegue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– </a:t>
            </a:r>
            <a:r>
              <a:rPr lang="de-DE" dirty="0" err="1"/>
              <a:t>we‘re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flexible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like an Excel </a:t>
            </a:r>
            <a:r>
              <a:rPr lang="de-DE" dirty="0" err="1"/>
              <a:t>list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721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E85770C-3F4B-C552-C23F-6C108B78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4711700" cy="3606800"/>
          </a:xfrm>
          <a:prstGeom prst="rect">
            <a:avLst/>
          </a:prstGeom>
        </p:spPr>
      </p:pic>
      <p:pic>
        <p:nvPicPr>
          <p:cNvPr id="8" name="Grafik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7A4CC44A-DC68-8D75-E096-4A20A690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711700" cy="3606800"/>
          </a:xfrm>
          <a:prstGeom prst="rect">
            <a:avLst/>
          </a:prstGeom>
        </p:spPr>
      </p:pic>
      <p:pic>
        <p:nvPicPr>
          <p:cNvPr id="12" name="Grafik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5F340AF6-71EB-AD0C-4631-5BD95C74E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251200"/>
            <a:ext cx="4711700" cy="3606800"/>
          </a:xfrm>
          <a:prstGeom prst="rect">
            <a:avLst/>
          </a:prstGeom>
        </p:spPr>
      </p:pic>
      <p:pic>
        <p:nvPicPr>
          <p:cNvPr id="14" name="Grafik 1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3A8390BD-BE8A-F8F5-4D32-811A098F0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1200"/>
            <a:ext cx="4711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1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702C9-E0F4-1910-12E8-D934B5E2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D1BB0458-314D-867F-35EF-D0D60780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208" t="36336" r="61282" b="15946"/>
          <a:stretch/>
        </p:blipFill>
        <p:spPr>
          <a:xfrm rot="10800000">
            <a:off x="9110133" y="0"/>
            <a:ext cx="3081867" cy="350039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EF665D-3246-6727-4027-8955452D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657122"/>
            <a:ext cx="5468512" cy="42008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F4072A-D521-5523-296A-6E5BCB040481}"/>
              </a:ext>
            </a:extLst>
          </p:cNvPr>
          <p:cNvSpPr txBox="1"/>
          <p:nvPr/>
        </p:nvSpPr>
        <p:spPr>
          <a:xfrm>
            <a:off x="5119920" y="1204408"/>
            <a:ext cx="345922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Shadowing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~ 30 mm </a:t>
            </a:r>
            <a:r>
              <a:rPr lang="de-DE" dirty="0" err="1"/>
              <a:t>aperture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FEDB00-981F-BC74-F878-EF1EB9D33FBD}"/>
              </a:ext>
            </a:extLst>
          </p:cNvPr>
          <p:cNvCxnSpPr>
            <a:cxnSpLocks/>
          </p:cNvCxnSpPr>
          <p:nvPr/>
        </p:nvCxnSpPr>
        <p:spPr>
          <a:xfrm flipH="1">
            <a:off x="6463145" y="1937695"/>
            <a:ext cx="260543" cy="20939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6151D99-EFC3-946C-C70A-3C9A46739D7C}"/>
              </a:ext>
            </a:extLst>
          </p:cNvPr>
          <p:cNvSpPr txBox="1"/>
          <p:nvPr/>
        </p:nvSpPr>
        <p:spPr>
          <a:xfrm>
            <a:off x="51737" y="1850739"/>
            <a:ext cx="4525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</a:t>
            </a:r>
            <a:r>
              <a:rPr lang="de-DE" sz="2400" dirty="0" err="1"/>
              <a:t>over</a:t>
            </a:r>
            <a:r>
              <a:rPr lang="de-DE" sz="2400" dirty="0"/>
              <a:t> lunch)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65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75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85 mm: –&gt; 2.33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Beam was </a:t>
            </a:r>
            <a:r>
              <a:rPr lang="de-DE" sz="2400" dirty="0" err="1"/>
              <a:t>stable</a:t>
            </a:r>
            <a:r>
              <a:rPr lang="de-DE" sz="2400" dirty="0"/>
              <a:t> </a:t>
            </a:r>
            <a:r>
              <a:rPr lang="de-DE" sz="2400" dirty="0" err="1"/>
              <a:t>enough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</a:p>
          <a:p>
            <a:r>
              <a:rPr lang="de-DE" sz="2400" dirty="0"/>
              <a:t>do </a:t>
            </a:r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196561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71D6329-D392-87ED-C857-A4ED93AF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1700" cy="3619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5239C8-DD1B-8634-67D4-C66AFB7F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19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B6CCD3-2131-A3CF-7C03-E6AC598C0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0"/>
            <a:ext cx="4711700" cy="3619500"/>
          </a:xfrm>
          <a:prstGeom prst="rect">
            <a:avLst/>
          </a:prstGeom>
        </p:spPr>
      </p:pic>
      <p:pic>
        <p:nvPicPr>
          <p:cNvPr id="17" name="Grafik 1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6DD0FB8-087E-98DE-1E56-843CD40A6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1200"/>
            <a:ext cx="4711700" cy="3606800"/>
          </a:xfrm>
          <a:prstGeom prst="rect">
            <a:avLst/>
          </a:prstGeom>
        </p:spPr>
      </p:pic>
      <p:pic>
        <p:nvPicPr>
          <p:cNvPr id="19" name="Grafik 1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FA36D68-2F7B-9E51-A614-BCC1EC20F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63900"/>
            <a:ext cx="4711700" cy="3606800"/>
          </a:xfrm>
          <a:prstGeom prst="rect">
            <a:avLst/>
          </a:prstGeom>
        </p:spPr>
      </p:pic>
      <p:pic>
        <p:nvPicPr>
          <p:cNvPr id="21" name="Grafik 20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752D24E1-002F-8EAC-6424-5A5AD857B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2" y="3276600"/>
            <a:ext cx="4711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6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6564F-0227-9FA4-D7F3-B4EA94769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E48EA2-758F-9FEE-8D1D-8A7D7707B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2 and 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timelapse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1406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69611-3BE4-F293-FF74-10AE2AA3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4B79B3-AE60-11F2-DB73-B697D19BE83F}"/>
              </a:ext>
            </a:extLst>
          </p:cNvPr>
          <p:cNvSpPr txBox="1"/>
          <p:nvPr/>
        </p:nvSpPr>
        <p:spPr>
          <a:xfrm>
            <a:off x="51737" y="1850739"/>
            <a:ext cx="4525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2.0 </a:t>
            </a:r>
            <a:r>
              <a:rPr lang="de-DE" sz="2400" dirty="0" err="1"/>
              <a:t>nA</a:t>
            </a:r>
            <a:r>
              <a:rPr lang="de-DE" sz="2400" dirty="0"/>
              <a:t> -&gt; 1.91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70 mm: 2.0 </a:t>
            </a:r>
            <a:r>
              <a:rPr lang="de-DE" sz="2400" dirty="0" err="1"/>
              <a:t>nA</a:t>
            </a:r>
            <a:r>
              <a:rPr lang="de-DE" sz="2400" dirty="0"/>
              <a:t> -&gt; 1.95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85 mm: 2.0 </a:t>
            </a:r>
            <a:r>
              <a:rPr lang="de-DE" sz="2400" dirty="0" err="1"/>
              <a:t>nA</a:t>
            </a:r>
            <a:r>
              <a:rPr lang="de-DE" sz="2400" dirty="0"/>
              <a:t> -&gt; 1.97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Currents</a:t>
            </a:r>
            <a:r>
              <a:rPr lang="de-DE" sz="2400" dirty="0"/>
              <a:t> at Faraday </a:t>
            </a:r>
            <a:r>
              <a:rPr lang="de-DE" sz="2400" dirty="0" err="1"/>
              <a:t>cup</a:t>
            </a:r>
            <a:endParaRPr lang="de-DE" sz="2400" dirty="0"/>
          </a:p>
          <a:p>
            <a:r>
              <a:rPr lang="de-DE" sz="2400" dirty="0" err="1"/>
              <a:t>No</a:t>
            </a:r>
            <a:r>
              <a:rPr lang="de-DE" sz="2400" dirty="0"/>
              <a:t> diffuser, </a:t>
            </a:r>
            <a:r>
              <a:rPr lang="de-DE" sz="2400" dirty="0" err="1"/>
              <a:t>thus</a:t>
            </a:r>
            <a:r>
              <a:rPr lang="de-DE" sz="2400" dirty="0"/>
              <a:t> = at sample (</a:t>
            </a:r>
            <a:r>
              <a:rPr lang="de-DE" sz="2400" dirty="0" err="1"/>
              <a:t>if</a:t>
            </a:r>
            <a:r>
              <a:rPr lang="de-DE" sz="2400" dirty="0"/>
              <a:t> not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additional </a:t>
            </a:r>
            <a:r>
              <a:rPr lang="de-DE" sz="2400" dirty="0" err="1"/>
              <a:t>collimator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beamline</a:t>
            </a:r>
            <a:r>
              <a:rPr lang="de-DE" sz="2400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D21345-5A18-9B90-C766-2C6AA8C3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95" y="1403930"/>
            <a:ext cx="6493405" cy="49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7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8D0467B-E04E-14F6-176F-E40CC386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1700" cy="3619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79DD74E-593B-A6AF-56DF-121F3566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195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F802223-9F50-11B0-E2BF-B811F108A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0"/>
            <a:ext cx="4711700" cy="3619500"/>
          </a:xfrm>
          <a:prstGeom prst="rect">
            <a:avLst/>
          </a:prstGeom>
        </p:spPr>
      </p:pic>
      <p:pic>
        <p:nvPicPr>
          <p:cNvPr id="4" name="Grafik 3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7910083E-E70C-DDC4-4593-D0CC1D0AE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1200"/>
            <a:ext cx="4711700" cy="3606800"/>
          </a:xfrm>
          <a:prstGeom prst="rect">
            <a:avLst/>
          </a:prstGeom>
        </p:spPr>
      </p:pic>
      <p:pic>
        <p:nvPicPr>
          <p:cNvPr id="8" name="Grafik 7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614DBA3-ECB4-E406-0BDF-876EAD417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51200"/>
            <a:ext cx="4711700" cy="3606800"/>
          </a:xfrm>
          <a:prstGeom prst="rect">
            <a:avLst/>
          </a:prstGeom>
        </p:spPr>
      </p:pic>
      <p:pic>
        <p:nvPicPr>
          <p:cNvPr id="12" name="Grafik 11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946D4BE-98E3-9271-AC9A-EEDE91194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3251200"/>
            <a:ext cx="4711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77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0A504-6583-1A42-C347-C2297AAC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95" y="230043"/>
            <a:ext cx="11353800" cy="1325563"/>
          </a:xfrm>
        </p:spPr>
        <p:txBody>
          <a:bodyPr/>
          <a:lstStyle/>
          <a:p>
            <a:r>
              <a:rPr lang="de-DE" dirty="0"/>
              <a:t>The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1 </a:t>
            </a:r>
            <a:r>
              <a:rPr lang="de-DE" dirty="0" err="1"/>
              <a:t>map</a:t>
            </a:r>
            <a:r>
              <a:rPr lang="de-DE" dirty="0"/>
              <a:t>, but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</p:txBody>
      </p:sp>
      <p:pic>
        <p:nvPicPr>
          <p:cNvPr id="4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499683D5-0DEA-5B74-241B-3EBB1189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06" t="42984" r="2784" b="9298"/>
          <a:stretch/>
        </p:blipFill>
        <p:spPr>
          <a:xfrm rot="10800000">
            <a:off x="9043610" y="1239355"/>
            <a:ext cx="3081867" cy="350039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F787C6-3E48-8AB1-7EC6-3D48A0B5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24" y="1555606"/>
            <a:ext cx="6760986" cy="51937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5DDBAC5-2CEF-CB58-3EC9-08F0956C717F}"/>
              </a:ext>
            </a:extLst>
          </p:cNvPr>
          <p:cNvSpPr txBox="1"/>
          <p:nvPr/>
        </p:nvSpPr>
        <p:spPr>
          <a:xfrm>
            <a:off x="273595" y="1990205"/>
            <a:ext cx="1970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 = 70 mm</a:t>
            </a:r>
          </a:p>
          <a:p>
            <a:r>
              <a:rPr lang="de-DE" dirty="0"/>
              <a:t>2.44 </a:t>
            </a:r>
            <a:r>
              <a:rPr lang="de-DE" dirty="0" err="1"/>
              <a:t>nA</a:t>
            </a:r>
            <a:r>
              <a:rPr lang="de-DE" dirty="0"/>
              <a:t> -&gt; 2.44 </a:t>
            </a:r>
            <a:r>
              <a:rPr lang="de-DE" dirty="0" err="1"/>
              <a:t>nA</a:t>
            </a:r>
            <a:endParaRPr lang="de-DE" dirty="0"/>
          </a:p>
          <a:p>
            <a:endParaRPr lang="de-DE" dirty="0"/>
          </a:p>
          <a:p>
            <a:r>
              <a:rPr lang="de-DE" dirty="0"/>
              <a:t>Y-scan</a:t>
            </a:r>
          </a:p>
          <a:p>
            <a:r>
              <a:rPr lang="de-DE" dirty="0"/>
              <a:t>2.44 </a:t>
            </a:r>
            <a:r>
              <a:rPr lang="de-DE" dirty="0" err="1"/>
              <a:t>nA</a:t>
            </a:r>
            <a:r>
              <a:rPr lang="de-DE" dirty="0"/>
              <a:t> -&gt; 2.44 </a:t>
            </a:r>
            <a:r>
              <a:rPr lang="de-DE" dirty="0" err="1"/>
              <a:t>nA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85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966C25-03EB-E7CD-4267-933D6B7D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5819363" cy="4470400"/>
          </a:xfrm>
          <a:prstGeom prst="rect">
            <a:avLst/>
          </a:prstGeom>
        </p:spPr>
      </p:pic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247A471-B6B1-483F-4F81-BC80B36D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63" y="1193800"/>
            <a:ext cx="5981521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5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BB27E-E277-90E4-A145-56C1217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83737CCA-14F3-6992-5624-09E5A012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096000" cy="4641458"/>
          </a:xfrm>
          <a:prstGeom prst="rect">
            <a:avLst/>
          </a:prstGeom>
        </p:spPr>
      </p:pic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3F443CE-C44A-073F-FA16-0F247F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3" y="1769500"/>
            <a:ext cx="5983707" cy="448383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7A7E1-FBB4-5548-371F-46D3CA575060}"/>
              </a:ext>
            </a:extLst>
          </p:cNvPr>
          <p:cNvSpPr txBox="1"/>
          <p:nvPr/>
        </p:nvSpPr>
        <p:spPr>
          <a:xfrm>
            <a:off x="7795778" y="1506022"/>
            <a:ext cx="26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fanout</a:t>
            </a:r>
            <a:r>
              <a:rPr lang="de-DE" dirty="0"/>
              <a:t> on </a:t>
            </a:r>
            <a:r>
              <a:rPr lang="de-DE" dirty="0" err="1"/>
              <a:t>GaN</a:t>
            </a:r>
            <a:r>
              <a:rPr lang="de-DE" dirty="0"/>
              <a:t> </a:t>
            </a:r>
            <a:r>
              <a:rPr lang="de-DE" dirty="0" err="1"/>
              <a:t>wafer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9D56B6-3F42-05CE-09EB-573673ABF27B}"/>
              </a:ext>
            </a:extLst>
          </p:cNvPr>
          <p:cNvSpPr txBox="1"/>
          <p:nvPr/>
        </p:nvSpPr>
        <p:spPr>
          <a:xfrm>
            <a:off x="1590816" y="1506022"/>
            <a:ext cx="302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fanout</a:t>
            </a:r>
            <a:r>
              <a:rPr lang="de-DE" dirty="0"/>
              <a:t> on </a:t>
            </a:r>
            <a:r>
              <a:rPr lang="de-DE" dirty="0" err="1"/>
              <a:t>GaN</a:t>
            </a:r>
            <a:r>
              <a:rPr lang="de-DE" dirty="0"/>
              <a:t> </a:t>
            </a:r>
            <a:r>
              <a:rPr lang="de-DE" dirty="0" err="1"/>
              <a:t>wafer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208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79E0E-D9E9-5081-E15A-DD18CA47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1325563"/>
          </a:xfrm>
        </p:spPr>
        <p:txBody>
          <a:bodyPr/>
          <a:lstStyle/>
          <a:p>
            <a:r>
              <a:rPr lang="de-DE" dirty="0"/>
              <a:t>Trapezoid </a:t>
            </a:r>
            <a:r>
              <a:rPr lang="de-DE" dirty="0" err="1"/>
              <a:t>positioning</a:t>
            </a:r>
            <a:endParaRPr lang="de-DE" dirty="0"/>
          </a:p>
        </p:txBody>
      </p:sp>
      <p:pic>
        <p:nvPicPr>
          <p:cNvPr id="7" name="Grafik 6" descr="Ein Bild, das Reihe, Diagramm, Screenshot, Text enthält.&#10;&#10;Automatisch generierte Beschreibung">
            <a:extLst>
              <a:ext uri="{FF2B5EF4-FFF2-40B4-BE49-F238E27FC236}">
                <a16:creationId xmlns:a16="http://schemas.microsoft.com/office/drawing/2014/main" id="{7DA393AF-8156-7CE0-9315-3D88AE97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3" y="1468438"/>
            <a:ext cx="5983707" cy="45559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297B0ED-DF2C-76F4-1862-C36CDD32F5B3}"/>
              </a:ext>
            </a:extLst>
          </p:cNvPr>
          <p:cNvSpPr txBox="1"/>
          <p:nvPr/>
        </p:nvSpPr>
        <p:spPr>
          <a:xfrm>
            <a:off x="2068329" y="1163610"/>
            <a:ext cx="241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32739D-20E7-4B3A-AE51-2B350ED504F4}"/>
              </a:ext>
            </a:extLst>
          </p:cNvPr>
          <p:cNvSpPr txBox="1"/>
          <p:nvPr/>
        </p:nvSpPr>
        <p:spPr>
          <a:xfrm>
            <a:off x="8370774" y="1175053"/>
            <a:ext cx="264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C08E2E-8870-DABE-3D14-00C8F311DE62}"/>
              </a:ext>
            </a:extLst>
          </p:cNvPr>
          <p:cNvSpPr txBox="1"/>
          <p:nvPr/>
        </p:nvSpPr>
        <p:spPr>
          <a:xfrm>
            <a:off x="855720" y="6257100"/>
            <a:ext cx="483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thickness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ca. 5.15 mm </a:t>
            </a:r>
          </a:p>
        </p:txBody>
      </p:sp>
      <p:pic>
        <p:nvPicPr>
          <p:cNvPr id="14" name="Grafik 1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F48FB78-4059-DBE8-1B6F-E22C6D48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3" y="1468438"/>
            <a:ext cx="5983707" cy="448383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96562A8-61D9-FA68-16AF-98929AD90E43}"/>
              </a:ext>
            </a:extLst>
          </p:cNvPr>
          <p:cNvSpPr txBox="1"/>
          <p:nvPr/>
        </p:nvSpPr>
        <p:spPr>
          <a:xfrm>
            <a:off x="7206128" y="6118600"/>
            <a:ext cx="4969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thickness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ca. 5.3 mm</a:t>
            </a:r>
          </a:p>
          <a:p>
            <a:r>
              <a:rPr lang="de-DE" dirty="0"/>
              <a:t>(</a:t>
            </a:r>
            <a:r>
              <a:rPr lang="de-DE" dirty="0" err="1"/>
              <a:t>Difference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0472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1E5DF-D394-D419-7C12-37AFF77B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92463169-A779-5B0A-1D87-FC06F82EA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30862"/>
            <a:ext cx="6096000" cy="4730229"/>
          </a:xfrm>
        </p:spPr>
      </p:pic>
      <p:pic>
        <p:nvPicPr>
          <p:cNvPr id="4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04AA57A0-A2D7-38E3-1B5C-9BACC613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30862"/>
            <a:ext cx="6096000" cy="4730229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C99716C-8B8E-756C-9C9E-947E6B59E7B9}"/>
              </a:ext>
            </a:extLst>
          </p:cNvPr>
          <p:cNvCxnSpPr/>
          <p:nvPr/>
        </p:nvCxnSpPr>
        <p:spPr>
          <a:xfrm>
            <a:off x="5109029" y="6618514"/>
            <a:ext cx="2365828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70498E1-DB89-1325-CBDF-6B0DAE822318}"/>
              </a:ext>
            </a:extLst>
          </p:cNvPr>
          <p:cNvSpPr txBox="1"/>
          <p:nvPr/>
        </p:nvSpPr>
        <p:spPr>
          <a:xfrm>
            <a:off x="4291748" y="6255137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+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Scaling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95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19C96-137F-318E-7C34-5EC20374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Array 3 –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F6DD2C-4FE6-C24D-C6FC-A13AD157A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890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387BF29-55B8-21BE-5FCD-F582B2CD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24" y="1575635"/>
            <a:ext cx="6332025" cy="49172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76E159-CF75-8FEB-3EE6-1EADA553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7" y="357673"/>
            <a:ext cx="10515600" cy="1325563"/>
          </a:xfrm>
        </p:spPr>
        <p:txBody>
          <a:bodyPr/>
          <a:lstStyle/>
          <a:p>
            <a:r>
              <a:rPr lang="de-DE" dirty="0"/>
              <a:t>Logo Array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168F914-FD3E-7777-7DB1-DA17DE6E93C5}"/>
              </a:ext>
            </a:extLst>
          </p:cNvPr>
          <p:cNvSpPr txBox="1"/>
          <p:nvPr/>
        </p:nvSpPr>
        <p:spPr>
          <a:xfrm>
            <a:off x="8802420" y="5631618"/>
            <a:ext cx="352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was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down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!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3C3D57-4B28-6914-A83C-329AC3B8DECD}"/>
              </a:ext>
            </a:extLst>
          </p:cNvPr>
          <p:cNvCxnSpPr>
            <a:cxnSpLocks/>
          </p:cNvCxnSpPr>
          <p:nvPr/>
        </p:nvCxnSpPr>
        <p:spPr>
          <a:xfrm flipH="1" flipV="1">
            <a:off x="5986648" y="4852926"/>
            <a:ext cx="2685143" cy="1378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14B7585B-833C-377F-EDD0-238E6C6B5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4595" t="35137" r="32339" b="17144"/>
          <a:stretch/>
        </p:blipFill>
        <p:spPr>
          <a:xfrm rot="10800000">
            <a:off x="8895004" y="96458"/>
            <a:ext cx="3217333" cy="3482289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2470036-32D3-8218-CA67-F7B928AA70AE}"/>
              </a:ext>
            </a:extLst>
          </p:cNvPr>
          <p:cNvSpPr txBox="1"/>
          <p:nvPr/>
        </p:nvSpPr>
        <p:spPr>
          <a:xfrm>
            <a:off x="0" y="1983311"/>
            <a:ext cx="2421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was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, and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1.8 V</a:t>
            </a:r>
          </a:p>
          <a:p>
            <a:endParaRPr lang="de-DE" dirty="0"/>
          </a:p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=85</a:t>
            </a:r>
          </a:p>
          <a:p>
            <a:r>
              <a:rPr lang="de-DE" dirty="0"/>
              <a:t>2.45 </a:t>
            </a:r>
            <a:r>
              <a:rPr lang="de-DE" dirty="0" err="1"/>
              <a:t>nA</a:t>
            </a:r>
            <a:r>
              <a:rPr lang="de-DE" dirty="0"/>
              <a:t> -&gt; 2.42 </a:t>
            </a:r>
            <a:r>
              <a:rPr lang="de-DE" dirty="0" err="1"/>
              <a:t>nA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295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BB2E2C4D-622A-BFA8-1308-5031ECBB58B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15149D-1ABB-7392-D396-22095B642AC3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6A074E-6BCE-689B-9646-B1BF3EADFD4C}"/>
              </a:ext>
            </a:extLst>
          </p:cNvPr>
          <p:cNvSpPr txBox="1"/>
          <p:nvPr/>
        </p:nvSpPr>
        <p:spPr>
          <a:xfrm>
            <a:off x="9659" y="6062244"/>
            <a:ext cx="1224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Looks </a:t>
            </a:r>
            <a:r>
              <a:rPr lang="de-DE" sz="2400" dirty="0" err="1"/>
              <a:t>successful</a:t>
            </a:r>
            <a:r>
              <a:rPr lang="de-DE" sz="2400" dirty="0"/>
              <a:t>, </a:t>
            </a:r>
            <a:r>
              <a:rPr lang="de-DE" sz="2400" dirty="0" err="1"/>
              <a:t>note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also </a:t>
            </a:r>
            <a:r>
              <a:rPr lang="de-DE" sz="2400" dirty="0" err="1"/>
              <a:t>nearly</a:t>
            </a:r>
            <a:r>
              <a:rPr lang="de-DE" sz="2400" dirty="0"/>
              <a:t> </a:t>
            </a:r>
            <a:r>
              <a:rPr lang="de-DE" sz="2400" dirty="0" err="1"/>
              <a:t>exactly</a:t>
            </a:r>
            <a:r>
              <a:rPr lang="de-DE" sz="2400" dirty="0"/>
              <a:t> </a:t>
            </a:r>
            <a:r>
              <a:rPr lang="de-DE" sz="2400" dirty="0" err="1"/>
              <a:t>halved</a:t>
            </a:r>
            <a:r>
              <a:rPr lang="de-DE" sz="2400" dirty="0"/>
              <a:t> (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supposed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happen)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9CCFB8-22FC-6945-E20F-79F4080B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61" y="925398"/>
            <a:ext cx="6341579" cy="48715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C5BEE2-C784-96EC-1140-7E1A675A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055"/>
            <a:ext cx="5840761" cy="45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80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F78A4-A5FF-BCA1-304F-BE58E1AC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99"/>
            <a:ext cx="10515600" cy="1325563"/>
          </a:xfrm>
        </p:spPr>
        <p:txBody>
          <a:bodyPr/>
          <a:lstStyle/>
          <a:p>
            <a:r>
              <a:rPr lang="de-DE" dirty="0"/>
              <a:t>Beam Shape Array 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AE18DF-90C8-9E17-8D02-850CC629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46" y="1241560"/>
            <a:ext cx="7017327" cy="539066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9D43B3A-38DC-4714-9645-ED92F1B66775}"/>
              </a:ext>
            </a:extLst>
          </p:cNvPr>
          <p:cNvSpPr txBox="1"/>
          <p:nvPr/>
        </p:nvSpPr>
        <p:spPr>
          <a:xfrm>
            <a:off x="311727" y="1905569"/>
            <a:ext cx="30263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 = 85 mm</a:t>
            </a:r>
          </a:p>
          <a:p>
            <a:r>
              <a:rPr lang="de-DE" dirty="0"/>
              <a:t>2.0 </a:t>
            </a:r>
            <a:r>
              <a:rPr lang="de-DE" dirty="0" err="1"/>
              <a:t>nA</a:t>
            </a:r>
            <a:r>
              <a:rPr lang="de-DE" dirty="0"/>
              <a:t> -&gt; 1.9 </a:t>
            </a:r>
            <a:r>
              <a:rPr lang="de-DE" dirty="0" err="1"/>
              <a:t>nA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without</a:t>
            </a:r>
            <a:r>
              <a:rPr lang="de-DE" dirty="0"/>
              <a:t> diffuser)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1.0 V…</a:t>
            </a:r>
          </a:p>
          <a:p>
            <a:r>
              <a:rPr lang="de-DE" dirty="0"/>
              <a:t>(I </a:t>
            </a:r>
            <a:r>
              <a:rPr lang="de-DE" dirty="0" err="1"/>
              <a:t>explain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</a:p>
          <a:p>
            <a:r>
              <a:rPr lang="de-DE" dirty="0" err="1"/>
              <a:t>section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5371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3BB8D8F-3351-7C6D-55D1-9477A2C26938}"/>
              </a:ext>
            </a:extLst>
          </p:cNvPr>
          <p:cNvSpPr txBox="1"/>
          <p:nvPr/>
        </p:nvSpPr>
        <p:spPr>
          <a:xfrm>
            <a:off x="1961761" y="6026835"/>
            <a:ext cx="8268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/>
              <a:t>Quite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beam </a:t>
            </a:r>
            <a:r>
              <a:rPr lang="de-DE" sz="2400" dirty="0" err="1"/>
              <a:t>within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day</a:t>
            </a:r>
            <a:r>
              <a:rPr lang="de-DE" sz="2400" dirty="0"/>
              <a:t>!</a:t>
            </a:r>
          </a:p>
          <a:p>
            <a:pPr algn="ctr"/>
            <a:r>
              <a:rPr lang="de-DE" sz="1600" dirty="0"/>
              <a:t>Note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cannot</a:t>
            </a:r>
            <a:r>
              <a:rPr lang="de-DE" sz="1600" dirty="0"/>
              <a:t> </a:t>
            </a:r>
            <a:r>
              <a:rPr lang="de-DE" sz="1600" dirty="0" err="1"/>
              <a:t>compare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signal</a:t>
            </a:r>
            <a:r>
              <a:rPr lang="de-DE" sz="1600" dirty="0"/>
              <a:t> </a:t>
            </a:r>
            <a:r>
              <a:rPr lang="de-DE" sz="1600" dirty="0" err="1"/>
              <a:t>here</a:t>
            </a:r>
            <a:r>
              <a:rPr lang="de-DE" sz="1600" dirty="0"/>
              <a:t> due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different </a:t>
            </a:r>
            <a:r>
              <a:rPr lang="de-DE" sz="1600" dirty="0" err="1"/>
              <a:t>set</a:t>
            </a:r>
            <a:r>
              <a:rPr lang="de-DE" sz="1600" dirty="0"/>
              <a:t> </a:t>
            </a:r>
            <a:r>
              <a:rPr lang="de-DE" sz="1600" dirty="0" err="1"/>
              <a:t>voltages</a:t>
            </a:r>
            <a:r>
              <a:rPr lang="de-DE" sz="1600" dirty="0"/>
              <a:t>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ADF72F-DAB0-20B4-0360-278C203C269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A0866A-B139-F2BA-6A33-19266080DFC7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6E4C8D-7A80-E246-54AA-2568DA48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055"/>
            <a:ext cx="6096000" cy="46829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AE1461-59F5-782D-DE40-77CD3EAE9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0034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8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B730C-4F41-937D-F45F-480F814C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55D74-7650-8B43-63D4-9401C288B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92D050"/>
                </a:solidFill>
              </a:rPr>
              <a:t>Analysis </a:t>
            </a:r>
            <a:r>
              <a:rPr lang="de-DE" dirty="0" err="1">
                <a:solidFill>
                  <a:srgbClr val="92D050"/>
                </a:solidFill>
              </a:rPr>
              <a:t>of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voltage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scans</a:t>
            </a:r>
            <a:r>
              <a:rPr lang="de-DE" dirty="0">
                <a:solidFill>
                  <a:srgbClr val="92D050"/>
                </a:solidFill>
              </a:rPr>
              <a:t> (</a:t>
            </a:r>
            <a:r>
              <a:rPr lang="de-DE" dirty="0" err="1">
                <a:solidFill>
                  <a:srgbClr val="92D050"/>
                </a:solidFill>
              </a:rPr>
              <a:t>signal</a:t>
            </a:r>
            <a:r>
              <a:rPr lang="de-DE" dirty="0">
                <a:solidFill>
                  <a:srgbClr val="92D050"/>
                </a:solidFill>
              </a:rPr>
              <a:t>, </a:t>
            </a:r>
            <a:r>
              <a:rPr lang="de-DE" dirty="0" err="1">
                <a:solidFill>
                  <a:srgbClr val="92D050"/>
                </a:solidFill>
              </a:rPr>
              <a:t>noise</a:t>
            </a:r>
            <a:r>
              <a:rPr lang="de-DE" dirty="0">
                <a:solidFill>
                  <a:srgbClr val="92D050"/>
                </a:solidFill>
              </a:rPr>
              <a:t>, </a:t>
            </a:r>
            <a:r>
              <a:rPr lang="de-DE" dirty="0" err="1">
                <a:solidFill>
                  <a:srgbClr val="92D050"/>
                </a:solidFill>
              </a:rPr>
              <a:t>signal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to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noise</a:t>
            </a:r>
            <a:r>
              <a:rPr lang="de-DE" dirty="0">
                <a:solidFill>
                  <a:srgbClr val="92D050"/>
                </a:solidFill>
              </a:rPr>
              <a:t>)</a:t>
            </a:r>
          </a:p>
          <a:p>
            <a:r>
              <a:rPr lang="de-DE" dirty="0">
                <a:solidFill>
                  <a:srgbClr val="92D050"/>
                </a:solidFill>
              </a:rPr>
              <a:t>Analysis </a:t>
            </a:r>
            <a:r>
              <a:rPr lang="de-DE" dirty="0" err="1">
                <a:solidFill>
                  <a:srgbClr val="92D050"/>
                </a:solidFill>
              </a:rPr>
              <a:t>of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y-translated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r>
              <a:rPr lang="de-DE" dirty="0">
                <a:solidFill>
                  <a:srgbClr val="92D050"/>
                </a:solidFill>
              </a:rPr>
              <a:t> (</a:t>
            </a:r>
            <a:r>
              <a:rPr lang="de-DE" dirty="0" err="1">
                <a:solidFill>
                  <a:srgbClr val="92D050"/>
                </a:solidFill>
              </a:rPr>
              <a:t>how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homogeneous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is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diodes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response</a:t>
            </a:r>
            <a:r>
              <a:rPr lang="de-DE" dirty="0">
                <a:solidFill>
                  <a:srgbClr val="92D050"/>
                </a:solidFill>
              </a:rPr>
              <a:t>?)</a:t>
            </a:r>
          </a:p>
          <a:p>
            <a:r>
              <a:rPr lang="de-DE" dirty="0" err="1">
                <a:solidFill>
                  <a:srgbClr val="92D050"/>
                </a:solidFill>
              </a:rPr>
              <a:t>Normalization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from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y-translated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endParaRPr lang="de-DE" dirty="0">
              <a:solidFill>
                <a:srgbClr val="92D050"/>
              </a:solidFill>
            </a:endParaRPr>
          </a:p>
          <a:p>
            <a:r>
              <a:rPr lang="de-DE" dirty="0">
                <a:solidFill>
                  <a:srgbClr val="92D050"/>
                </a:solidFill>
              </a:rPr>
              <a:t>More </a:t>
            </a:r>
            <a:r>
              <a:rPr lang="de-DE" dirty="0" err="1">
                <a:solidFill>
                  <a:srgbClr val="92D050"/>
                </a:solidFill>
              </a:rPr>
              <a:t>details</a:t>
            </a:r>
            <a:r>
              <a:rPr lang="de-DE" dirty="0">
                <a:solidFill>
                  <a:srgbClr val="92D050"/>
                </a:solidFill>
              </a:rPr>
              <a:t>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?</a:t>
            </a:r>
          </a:p>
          <a:p>
            <a:r>
              <a:rPr lang="de-DE" dirty="0"/>
              <a:t>Bragg </a:t>
            </a:r>
            <a:r>
              <a:rPr lang="de-DE" dirty="0" err="1"/>
              <a:t>analysis</a:t>
            </a:r>
            <a:r>
              <a:rPr lang="de-DE" dirty="0"/>
              <a:t>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>
                <a:solidFill>
                  <a:srgbClr val="92D050"/>
                </a:solidFill>
              </a:rPr>
              <a:t>Beam </a:t>
            </a:r>
            <a:r>
              <a:rPr lang="de-DE" dirty="0" err="1">
                <a:solidFill>
                  <a:srgbClr val="92D050"/>
                </a:solidFill>
              </a:rPr>
              <a:t>info</a:t>
            </a:r>
            <a:r>
              <a:rPr lang="de-DE" dirty="0">
                <a:solidFill>
                  <a:srgbClr val="92D050"/>
                </a:solidFill>
              </a:rPr>
              <a:t> I </a:t>
            </a:r>
            <a:r>
              <a:rPr lang="de-DE" dirty="0" err="1">
                <a:solidFill>
                  <a:srgbClr val="92D050"/>
                </a:solidFill>
              </a:rPr>
              <a:t>got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from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the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Cyrcé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crew</a:t>
            </a:r>
            <a:r>
              <a:rPr lang="de-DE" dirty="0">
                <a:solidFill>
                  <a:srgbClr val="92D050"/>
                </a:solidFill>
              </a:rPr>
              <a:t> (</a:t>
            </a:r>
            <a:r>
              <a:rPr lang="de-DE" dirty="0" err="1">
                <a:solidFill>
                  <a:srgbClr val="92D050"/>
                </a:solidFill>
              </a:rPr>
              <a:t>finally</a:t>
            </a:r>
            <a:r>
              <a:rPr lang="de-DE" dirty="0">
                <a:solidFill>
                  <a:srgbClr val="92D050"/>
                </a:solidFill>
              </a:rPr>
              <a:t> also </a:t>
            </a:r>
            <a:r>
              <a:rPr lang="de-DE" dirty="0" err="1">
                <a:solidFill>
                  <a:srgbClr val="92D050"/>
                </a:solidFill>
              </a:rPr>
              <a:t>for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previous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r>
              <a:rPr lang="de-DE" dirty="0">
                <a:solidFill>
                  <a:srgbClr val="92D050"/>
                </a:solidFill>
              </a:rPr>
              <a:t>) </a:t>
            </a:r>
            <a:r>
              <a:rPr lang="de-DE" dirty="0"/>
              <a:t>- </a:t>
            </a:r>
            <a:r>
              <a:rPr lang="de-DE" dirty="0" err="1"/>
              <a:t>comparison</a:t>
            </a:r>
            <a:endParaRPr lang="de-DE" dirty="0">
              <a:solidFill>
                <a:srgbClr val="92D050"/>
              </a:solidFill>
            </a:endParaRPr>
          </a:p>
          <a:p>
            <a:r>
              <a:rPr lang="de-DE" dirty="0" err="1">
                <a:solidFill>
                  <a:srgbClr val="92D050"/>
                </a:solidFill>
              </a:rPr>
              <a:t>Suggestions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for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next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endParaRPr lang="de-D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13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7F9AA-588A-4CBF-61DF-F71EAD4EC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Normalisation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6CBA92-DF3B-0E31-9407-56F66DB8C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Details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093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7F0DD-7516-0443-241F-44E3D732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Normalisation</a:t>
            </a:r>
            <a:r>
              <a:rPr lang="de-DE" dirty="0"/>
              <a:t> Method</a:t>
            </a:r>
          </a:p>
        </p:txBody>
      </p:sp>
      <p:pic>
        <p:nvPicPr>
          <p:cNvPr id="5" name="Grafik 4" descr="Ein Bild, das Text, Screenshot, Zylinder enthält.&#10;&#10;Automatisch generierte Beschreibung">
            <a:extLst>
              <a:ext uri="{FF2B5EF4-FFF2-40B4-BE49-F238E27FC236}">
                <a16:creationId xmlns:a16="http://schemas.microsoft.com/office/drawing/2014/main" id="{7CA11F89-B2C2-0C88-F000-6EE27552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2" y="1402326"/>
            <a:ext cx="5686528" cy="4364794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3E0A8E3-3790-EB63-F0B2-49CE414A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2326"/>
            <a:ext cx="5701896" cy="43647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F37B45-8CD7-A90C-F5A3-F0E12C0B6304}"/>
              </a:ext>
            </a:extLst>
          </p:cNvPr>
          <p:cNvSpPr txBox="1"/>
          <p:nvPr/>
        </p:nvSpPr>
        <p:spPr>
          <a:xfrm>
            <a:off x="1" y="58695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. Note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shift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5500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5CF59-F979-4260-7DA7-1CC2224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E71BA13-4B19-22C8-F989-554EEBA11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00" y="1423194"/>
            <a:ext cx="5688000" cy="4354156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E673ABD-B231-733C-7930-A29E8662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3194"/>
            <a:ext cx="5688000" cy="435415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F363549-B459-4D3D-302D-8BFE995C0416}"/>
              </a:ext>
            </a:extLst>
          </p:cNvPr>
          <p:cNvSpPr txBox="1"/>
          <p:nvPr/>
        </p:nvSpPr>
        <p:spPr>
          <a:xfrm>
            <a:off x="1" y="586954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real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necessarily</a:t>
            </a:r>
            <a:r>
              <a:rPr lang="de-DE" dirty="0"/>
              <a:t> </a:t>
            </a:r>
            <a:r>
              <a:rPr lang="de-DE" dirty="0" err="1"/>
              <a:t>aligning</a:t>
            </a:r>
            <a:r>
              <a:rPr lang="de-DE" dirty="0"/>
              <a:t>).  This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limited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. The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–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–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20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29F77C-161E-B81A-DEF4-236DBB01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?</a:t>
            </a:r>
          </a:p>
        </p:txBody>
      </p:sp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83E0198-FD01-1D54-1CD2-0F44E17B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88000" cy="4365924"/>
          </a:xfrm>
          <a:prstGeom prst="rect">
            <a:avLst/>
          </a:prstGeom>
        </p:spPr>
      </p:pic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88FA46F-45A9-DD2A-4891-1C416486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0" y="1690688"/>
            <a:ext cx="5688000" cy="43659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927BDDE-E840-CF39-13FC-3146C4C9B36A}"/>
              </a:ext>
            </a:extLst>
          </p:cNvPr>
          <p:cNvSpPr txBox="1"/>
          <p:nvPr/>
        </p:nvSpPr>
        <p:spPr>
          <a:xfrm>
            <a:off x="0" y="605661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– </a:t>
            </a:r>
            <a:r>
              <a:rPr lang="de-DE" dirty="0" err="1"/>
              <a:t>one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. The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718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73CFC-8C48-013F-AE11-C624E21B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code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58FDDD2B-DD61-BFF3-5B02-83A6AAF7D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524" y="1276952"/>
            <a:ext cx="7192476" cy="558104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EA2D9C-663E-D682-A8F0-FE94500BF6E4}"/>
              </a:ext>
            </a:extLst>
          </p:cNvPr>
          <p:cNvSpPr txBox="1"/>
          <p:nvPr/>
        </p:nvSpPr>
        <p:spPr>
          <a:xfrm>
            <a:off x="1" y="1506022"/>
            <a:ext cx="49995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128-diode </a:t>
            </a:r>
            <a:r>
              <a:rPr lang="de-DE" dirty="0" err="1"/>
              <a:t>array</a:t>
            </a:r>
            <a:r>
              <a:rPr lang="de-DE" dirty="0"/>
              <a:t> I </a:t>
            </a:r>
            <a:r>
              <a:rPr lang="de-DE" dirty="0" err="1"/>
              <a:t>faced</a:t>
            </a:r>
            <a:r>
              <a:rPr lang="de-DE" dirty="0"/>
              <a:t> an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r>
              <a:rPr lang="de-DE" dirty="0"/>
              <a:t>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a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portrayed</a:t>
            </a:r>
            <a:r>
              <a:rPr lang="de-DE" dirty="0"/>
              <a:t> </a:t>
            </a:r>
            <a:r>
              <a:rPr lang="de-DE" dirty="0" err="1"/>
              <a:t>distorted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Thus, I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length</a:t>
            </a:r>
            <a:r>
              <a:rPr lang="de-DE" dirty="0"/>
              <a:t> (and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= Width / 1.3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compensates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colorbar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adds</a:t>
            </a:r>
            <a:r>
              <a:rPr lang="de-DE" dirty="0"/>
              <a:t> a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haven‘t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64-diode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AD615E-F63E-9AB1-5286-3ED67088AA45}"/>
              </a:ext>
            </a:extLst>
          </p:cNvPr>
          <p:cNvSpPr/>
          <p:nvPr/>
        </p:nvSpPr>
        <p:spPr>
          <a:xfrm>
            <a:off x="98439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9AD822-163A-E1F9-F626-12AC52A59876}"/>
              </a:ext>
            </a:extLst>
          </p:cNvPr>
          <p:cNvSpPr/>
          <p:nvPr/>
        </p:nvSpPr>
        <p:spPr>
          <a:xfrm>
            <a:off x="57291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5E3740-30BA-1A25-8C68-67F0D23EB38A}"/>
              </a:ext>
            </a:extLst>
          </p:cNvPr>
          <p:cNvSpPr txBox="1"/>
          <p:nvPr/>
        </p:nvSpPr>
        <p:spPr>
          <a:xfrm>
            <a:off x="9007168" y="260946"/>
            <a:ext cx="2599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These </a:t>
            </a:r>
            <a:r>
              <a:rPr lang="de-DE" sz="2000" dirty="0" err="1">
                <a:solidFill>
                  <a:srgbClr val="FF0000"/>
                </a:solidFill>
              </a:rPr>
              <a:t>are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now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added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53AC85-A2DC-E496-E016-91B5311380A3}"/>
              </a:ext>
            </a:extLst>
          </p:cNvPr>
          <p:cNvCxnSpPr>
            <a:cxnSpLocks/>
          </p:cNvCxnSpPr>
          <p:nvPr/>
        </p:nvCxnSpPr>
        <p:spPr>
          <a:xfrm>
            <a:off x="10306755" y="626218"/>
            <a:ext cx="120896" cy="79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44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980B6-6A2B-0061-E7D5-EEE3CD9A3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5BC319-4452-0935-3B3E-99C878558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  <a:p>
            <a:r>
              <a:rPr lang="de-DE" dirty="0" err="1"/>
              <a:t>How</a:t>
            </a:r>
            <a:r>
              <a:rPr lang="de-DE" dirty="0"/>
              <a:t> uniform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?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?</a:t>
            </a:r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939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FC131-CC6F-072B-5967-CD0CBEC6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35919-C43D-5625-572E-25874425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083"/>
            <a:ext cx="10515600" cy="51471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u="sng" dirty="0"/>
              <a:t>Array 1: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–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. Every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! </a:t>
            </a:r>
          </a:p>
          <a:p>
            <a:pPr marL="0" indent="0">
              <a:buNone/>
            </a:pPr>
            <a:r>
              <a:rPr lang="de-DE" dirty="0"/>
              <a:t>BUT: 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…</a:t>
            </a:r>
          </a:p>
          <a:p>
            <a:r>
              <a:rPr lang="de-DE" dirty="0" err="1"/>
              <a:t>Later</a:t>
            </a:r>
            <a:r>
              <a:rPr lang="de-DE" dirty="0"/>
              <a:t>: Scan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,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beam, but not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(due </a:t>
            </a:r>
            <a:r>
              <a:rPr lang="de-DE" dirty="0" err="1"/>
              <a:t>to</a:t>
            </a:r>
            <a:r>
              <a:rPr lang="de-DE" dirty="0"/>
              <a:t> time </a:t>
            </a:r>
            <a:r>
              <a:rPr lang="de-DE" dirty="0" err="1"/>
              <a:t>management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2.44 </a:t>
            </a:r>
            <a:r>
              <a:rPr lang="de-DE" dirty="0" err="1"/>
              <a:t>nA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r>
              <a:rPr lang="de-DE" u="sng" dirty="0"/>
              <a:t>Array 3: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same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Array 1.</a:t>
            </a:r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: 2.45 </a:t>
            </a:r>
            <a:r>
              <a:rPr lang="de-DE" dirty="0" err="1"/>
              <a:t>nA</a:t>
            </a:r>
            <a:r>
              <a:rPr lang="de-DE" dirty="0"/>
              <a:t> – 2.45 </a:t>
            </a:r>
            <a:r>
              <a:rPr lang="de-DE" dirty="0" err="1"/>
              <a:t>nA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But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setpoint</a:t>
            </a:r>
            <a:r>
              <a:rPr lang="de-DE" dirty="0"/>
              <a:t> at 1.0 V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1.8 V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b="1" dirty="0"/>
              <a:t>I will </a:t>
            </a:r>
            <a:r>
              <a:rPr lang="de-DE" b="1" dirty="0" err="1"/>
              <a:t>present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three</a:t>
            </a:r>
            <a:r>
              <a:rPr lang="de-DE" b="1" dirty="0"/>
              <a:t> </a:t>
            </a:r>
            <a:r>
              <a:rPr lang="de-DE" b="1" dirty="0" err="1"/>
              <a:t>results</a:t>
            </a:r>
            <a:r>
              <a:rPr lang="de-DE" b="1" dirty="0"/>
              <a:t> in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order</a:t>
            </a:r>
            <a:r>
              <a:rPr lang="de-DE" b="1" dirty="0"/>
              <a:t>!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771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82112-869D-BF67-7B93-DC7815D7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?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1F36AE0-F75F-8016-4430-56E2840E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8953"/>
            <a:ext cx="6079569" cy="4666480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F813BA8-D396-D421-DAD1-D0C767F8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953"/>
            <a:ext cx="6096000" cy="46664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B0BC1EA-0742-9DC0-A971-02A14B9A8E1F}"/>
              </a:ext>
            </a:extLst>
          </p:cNvPr>
          <p:cNvSpPr txBox="1"/>
          <p:nvPr/>
        </p:nvSpPr>
        <p:spPr>
          <a:xfrm>
            <a:off x="1270736" y="6308209"/>
            <a:ext cx="965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– I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drastic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in beam </a:t>
            </a:r>
            <a:r>
              <a:rPr lang="de-DE" dirty="0" err="1"/>
              <a:t>current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164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E95CC-6B62-D425-0C1D-31BA6D61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518"/>
            <a:ext cx="10515600" cy="1325563"/>
          </a:xfrm>
        </p:spPr>
        <p:txBody>
          <a:bodyPr/>
          <a:lstStyle/>
          <a:p>
            <a:r>
              <a:rPr lang="de-DE" dirty="0"/>
              <a:t>Scan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9DD500-52EF-5438-1413-02D3A64B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608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A017B9D-C173-E217-DE7C-7C7E28A8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386609"/>
            <a:ext cx="6095999" cy="46790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10F271-799C-BD2C-4462-7ED7F9F4D36E}"/>
              </a:ext>
            </a:extLst>
          </p:cNvPr>
          <p:cNvSpPr txBox="1"/>
          <p:nvPr/>
        </p:nvSpPr>
        <p:spPr>
          <a:xfrm>
            <a:off x="0" y="6177905"/>
            <a:ext cx="1200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Still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–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??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(The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switched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current</a:t>
            </a:r>
            <a:r>
              <a:rPr lang="de-DE" dirty="0"/>
              <a:t> was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…)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550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3E5E8-0F45-A2E4-B039-0C17A46D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7545361-C0B6-3777-0BEF-67BBCC73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0191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945D95B-6499-398D-C2CA-7A74EA2D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191"/>
            <a:ext cx="6096000" cy="46790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EBFE1E4-F357-181C-4C88-7FDD1C87883F}"/>
              </a:ext>
            </a:extLst>
          </p:cNvPr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In </a:t>
            </a:r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cases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scanned</a:t>
            </a:r>
            <a:r>
              <a:rPr lang="de-DE" sz="1600" dirty="0"/>
              <a:t> </a:t>
            </a:r>
            <a:r>
              <a:rPr lang="de-DE" sz="1600" dirty="0" err="1"/>
              <a:t>upwards</a:t>
            </a:r>
            <a:r>
              <a:rPr lang="de-DE" sz="1600" dirty="0"/>
              <a:t>, </a:t>
            </a:r>
            <a:r>
              <a:rPr lang="de-DE" sz="1600" dirty="0" err="1"/>
              <a:t>meaning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diode's</a:t>
            </a:r>
            <a:r>
              <a:rPr lang="de-DE" sz="1600" dirty="0"/>
              <a:t> </a:t>
            </a:r>
            <a:r>
              <a:rPr lang="de-DE" sz="1600" dirty="0" err="1"/>
              <a:t>signal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left</a:t>
            </a:r>
            <a:r>
              <a:rPr lang="de-DE" sz="1600" dirty="0"/>
              <a:t> was </a:t>
            </a:r>
            <a:r>
              <a:rPr lang="de-DE" sz="1600" dirty="0" err="1"/>
              <a:t>measured</a:t>
            </a:r>
            <a:r>
              <a:rPr lang="de-DE" sz="1600" dirty="0"/>
              <a:t> </a:t>
            </a:r>
            <a:r>
              <a:rPr lang="de-DE" sz="1600" dirty="0" err="1"/>
              <a:t>first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one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high </a:t>
            </a:r>
            <a:r>
              <a:rPr lang="de-DE" sz="1600" dirty="0" err="1"/>
              <a:t>y-values</a:t>
            </a:r>
            <a:r>
              <a:rPr lang="de-DE" sz="1600" dirty="0"/>
              <a:t> (on </a:t>
            </a:r>
            <a:r>
              <a:rPr lang="de-DE" sz="1600" dirty="0" err="1"/>
              <a:t>the</a:t>
            </a:r>
            <a:r>
              <a:rPr lang="de-DE" sz="1600" dirty="0"/>
              <a:t> x-</a:t>
            </a:r>
            <a:r>
              <a:rPr lang="de-DE" sz="1600" dirty="0" err="1"/>
              <a:t>axis</a:t>
            </a:r>
            <a:r>
              <a:rPr lang="de-DE" sz="1600" dirty="0"/>
              <a:t>) </a:t>
            </a:r>
            <a:r>
              <a:rPr lang="de-DE" sz="1600" dirty="0" err="1"/>
              <a:t>later</a:t>
            </a:r>
            <a:r>
              <a:rPr lang="de-DE" sz="1600" dirty="0"/>
              <a:t> 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The </a:t>
            </a:r>
            <a:r>
              <a:rPr lang="de-DE" sz="1600" dirty="0" err="1"/>
              <a:t>signal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indeed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left</a:t>
            </a:r>
            <a:r>
              <a:rPr lang="de-DE" sz="1600" dirty="0"/>
              <a:t> </a:t>
            </a:r>
            <a:r>
              <a:rPr lang="de-DE" sz="1600" dirty="0" err="1"/>
              <a:t>scan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would</a:t>
            </a:r>
            <a:r>
              <a:rPr lang="de-DE" sz="1600" dirty="0"/>
              <a:t> </a:t>
            </a:r>
            <a:r>
              <a:rPr lang="de-DE" sz="1600" dirty="0" err="1"/>
              <a:t>correspond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 beam </a:t>
            </a:r>
            <a:r>
              <a:rPr lang="de-DE" sz="1600" dirty="0" err="1"/>
              <a:t>current</a:t>
            </a:r>
            <a:r>
              <a:rPr lang="de-DE" sz="1600" dirty="0"/>
              <a:t>. Maybe </a:t>
            </a:r>
            <a:r>
              <a:rPr lang="de-DE" sz="1600" dirty="0" err="1"/>
              <a:t>the</a:t>
            </a:r>
            <a:r>
              <a:rPr lang="de-DE" sz="1600" dirty="0"/>
              <a:t> beam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dropped</a:t>
            </a:r>
            <a:r>
              <a:rPr lang="de-DE" sz="1600" dirty="0"/>
              <a:t> after </a:t>
            </a:r>
            <a:r>
              <a:rPr lang="de-DE" sz="1600" dirty="0" err="1"/>
              <a:t>starting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scan</a:t>
            </a:r>
            <a:r>
              <a:rPr lang="de-DE" sz="1600" dirty="0"/>
              <a:t> and </a:t>
            </a:r>
            <a:r>
              <a:rPr lang="de-DE" sz="1600" dirty="0" err="1"/>
              <a:t>remained</a:t>
            </a:r>
            <a:r>
              <a:rPr lang="de-DE" sz="1600" dirty="0"/>
              <a:t> </a:t>
            </a:r>
            <a:r>
              <a:rPr lang="de-DE" sz="1600" dirty="0" err="1"/>
              <a:t>nearly</a:t>
            </a:r>
            <a:r>
              <a:rPr lang="de-DE" sz="1600" dirty="0"/>
              <a:t> </a:t>
            </a:r>
            <a:r>
              <a:rPr lang="de-DE" sz="1600" dirty="0" err="1"/>
              <a:t>constant</a:t>
            </a:r>
            <a:r>
              <a:rPr lang="de-DE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see</a:t>
            </a:r>
            <a:r>
              <a:rPr lang="de-DE" sz="1600" dirty="0"/>
              <a:t> </a:t>
            </a:r>
            <a:r>
              <a:rPr lang="de-DE" sz="1600" dirty="0" err="1"/>
              <a:t>degradation</a:t>
            </a:r>
            <a:r>
              <a:rPr lang="de-DE" sz="1600" dirty="0"/>
              <a:t> </a:t>
            </a:r>
            <a:r>
              <a:rPr lang="de-DE" sz="1600" dirty="0" err="1"/>
              <a:t>effects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right</a:t>
            </a:r>
            <a:r>
              <a:rPr lang="de-DE" sz="1600" dirty="0"/>
              <a:t> </a:t>
            </a:r>
            <a:r>
              <a:rPr lang="de-DE" sz="1600" dirty="0" err="1"/>
              <a:t>side</a:t>
            </a:r>
            <a:r>
              <a:rPr lang="de-DE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7209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4A28-E278-0110-E30A-3E0D21EB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and shift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correspondingly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982809B-33B7-E36D-0519-A6BD92FF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79092"/>
          </a:xfrm>
          <a:prstGeom prst="rect">
            <a:avLst/>
          </a:prstGeom>
        </p:spPr>
      </p:pic>
      <p:pic>
        <p:nvPicPr>
          <p:cNvPr id="9" name="Grafik 8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3CDC7E5F-22A7-B427-0913-453C2389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55387" cy="46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15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E1CBB-6110-5641-91A8-BA0942F5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1D474AC-E5B0-F3BF-404F-D5CA49FA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4701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D995A12-B8C8-A9A5-65E5-357B231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44701"/>
            <a:ext cx="5935054" cy="45766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E3458AC-E388-5C73-4690-9BCA1882D753}"/>
              </a:ext>
            </a:extLst>
          </p:cNvPr>
          <p:cNvSpPr txBox="1"/>
          <p:nvPr/>
        </p:nvSpPr>
        <p:spPr>
          <a:xfrm>
            <a:off x="0" y="591329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inside</a:t>
            </a:r>
            <a:r>
              <a:rPr lang="de-DE" dirty="0"/>
              <a:t> ~ 6 % </a:t>
            </a:r>
            <a:r>
              <a:rPr lang="de-DE" dirty="0" err="1"/>
              <a:t>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!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but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nice </a:t>
            </a:r>
            <a:r>
              <a:rPr lang="de-DE" dirty="0" err="1"/>
              <a:t>proof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598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94A2B-E825-63A2-C011-C7EB502C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de-DE" dirty="0"/>
              <a:t>Scan Array 3; also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– different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setpoint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768F700-ADBD-D857-E7E6-FE5C7CBA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775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7939BE4-54B1-A616-38A4-C6DE6F260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0775"/>
            <a:ext cx="6096000" cy="46790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193074-9672-7C26-F3E1-C044C7F98811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Also,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 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. </a:t>
            </a:r>
            <a:r>
              <a:rPr lang="de-DE" i="1" dirty="0"/>
              <a:t>This </a:t>
            </a:r>
            <a:r>
              <a:rPr lang="de-DE" i="1" dirty="0" err="1"/>
              <a:t>means</a:t>
            </a:r>
            <a:r>
              <a:rPr lang="de-DE" i="1" dirty="0"/>
              <a:t> Matilde </a:t>
            </a:r>
            <a:r>
              <a:rPr lang="de-DE" i="1" dirty="0" err="1"/>
              <a:t>reached</a:t>
            </a:r>
            <a:r>
              <a:rPr lang="de-DE" i="1" dirty="0"/>
              <a:t> an </a:t>
            </a:r>
            <a:r>
              <a:rPr lang="de-DE" i="1" dirty="0" err="1"/>
              <a:t>efficiency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~ 99,6 %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303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B5BB1-0307-A7AD-B777-65E0A465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Shift back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88F6054-EBAA-546A-FE2B-F9C5EC42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810"/>
            <a:ext cx="6057138" cy="4649263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1AEFF3-DCA0-2565-8D0E-E29A2BB1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38" y="1439810"/>
            <a:ext cx="6057136" cy="46707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88015BA-854B-6F28-C7EB-A39BAABFB265}"/>
              </a:ext>
            </a:extLst>
          </p:cNvPr>
          <p:cNvSpPr txBox="1"/>
          <p:nvPr/>
        </p:nvSpPr>
        <p:spPr>
          <a:xfrm>
            <a:off x="6380794" y="1255144"/>
            <a:ext cx="581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I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0941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575FC-7EEF-4153-83E2-7B789ACD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36" y="0"/>
            <a:ext cx="10515600" cy="1325563"/>
          </a:xfrm>
        </p:spPr>
        <p:txBody>
          <a:bodyPr/>
          <a:lstStyle/>
          <a:p>
            <a:r>
              <a:rPr lang="de-DE" dirty="0"/>
              <a:t>I also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arrays</a:t>
            </a:r>
            <a:r>
              <a:rPr lang="de-DE" dirty="0"/>
              <a:t> (and all 3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EA3DB5C-60CD-2365-FAC4-78433000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142"/>
            <a:ext cx="6172200" cy="47375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6019A9-3CA4-C2B6-2826-289E89BE154C}"/>
              </a:ext>
            </a:extLst>
          </p:cNvPr>
          <p:cNvSpPr txBox="1"/>
          <p:nvPr/>
        </p:nvSpPr>
        <p:spPr>
          <a:xfrm>
            <a:off x="4904510" y="907961"/>
            <a:ext cx="5299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impressive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.</a:t>
            </a:r>
          </a:p>
          <a:p>
            <a:r>
              <a:rPr lang="de-DE" dirty="0"/>
              <a:t>As </a:t>
            </a:r>
            <a:r>
              <a:rPr lang="de-DE" dirty="0" err="1"/>
              <a:t>discussed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Array3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influenced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 V.</a:t>
            </a:r>
          </a:p>
          <a:p>
            <a:endParaRPr lang="de-DE" dirty="0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172782F-AA88-9A1E-A346-43D097AC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8611"/>
            <a:ext cx="6023264" cy="4644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881F23C-EECB-E535-697C-8F9F664F56CB}"/>
              </a:ext>
            </a:extLst>
          </p:cNvPr>
          <p:cNvSpPr txBox="1"/>
          <p:nvPr/>
        </p:nvSpPr>
        <p:spPr>
          <a:xfrm>
            <a:off x="6587645" y="6499722"/>
            <a:ext cx="560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 6 % </a:t>
            </a:r>
            <a:r>
              <a:rPr lang="de-DE" dirty="0" err="1"/>
              <a:t>homogeneity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arrays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3958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8F69A-C50C-C6A9-F5EB-12E8315D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on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BDD38E-5737-318A-77D5-D7E666CF2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4" y="1364071"/>
            <a:ext cx="12050486" cy="7956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 err="1"/>
              <a:t>Since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intensity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extremely</a:t>
            </a:r>
            <a:r>
              <a:rPr lang="de-DE" sz="1800" dirty="0"/>
              <a:t> </a:t>
            </a:r>
            <a:r>
              <a:rPr lang="de-DE" sz="1800" dirty="0" err="1"/>
              <a:t>homogeneous</a:t>
            </a:r>
            <a:r>
              <a:rPr lang="de-DE" sz="1800" dirty="0"/>
              <a:t> and </a:t>
            </a:r>
            <a:r>
              <a:rPr lang="de-DE" sz="1800" dirty="0" err="1"/>
              <a:t>nearly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artefacts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present</a:t>
            </a:r>
            <a:r>
              <a:rPr lang="de-DE" sz="1800" dirty="0"/>
              <a:t> – I 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full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 </a:t>
            </a:r>
            <a:r>
              <a:rPr lang="de-DE" sz="1800" dirty="0" err="1"/>
              <a:t>range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colour</a:t>
            </a:r>
            <a:r>
              <a:rPr lang="de-DE" sz="1800" dirty="0"/>
              <a:t> </a:t>
            </a:r>
            <a:r>
              <a:rPr lang="de-DE" sz="1800" dirty="0" err="1"/>
              <a:t>scale</a:t>
            </a:r>
            <a:r>
              <a:rPr lang="de-DE" sz="1800" dirty="0"/>
              <a:t>. So </a:t>
            </a:r>
            <a:r>
              <a:rPr lang="de-DE" sz="1800" dirty="0" err="1"/>
              <a:t>far</a:t>
            </a:r>
            <a:r>
              <a:rPr lang="de-DE" sz="1800" dirty="0"/>
              <a:t> I limited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max</a:t>
            </a:r>
            <a:r>
              <a:rPr lang="de-DE" sz="1800" dirty="0"/>
              <a:t> </a:t>
            </a:r>
            <a:r>
              <a:rPr lang="de-DE" sz="1800" dirty="0" err="1"/>
              <a:t>intensity</a:t>
            </a:r>
            <a:r>
              <a:rPr lang="de-DE" sz="1800" dirty="0"/>
              <a:t> </a:t>
            </a:r>
            <a:r>
              <a:rPr lang="de-DE" sz="1800" dirty="0" err="1"/>
              <a:t>colour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90 %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adapted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scale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hand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avoid</a:t>
            </a:r>
            <a:r>
              <a:rPr lang="de-DE" sz="1800" dirty="0"/>
              <a:t> </a:t>
            </a:r>
            <a:r>
              <a:rPr lang="de-DE" sz="1800" dirty="0" err="1"/>
              <a:t>artefacts</a:t>
            </a:r>
            <a:r>
              <a:rPr lang="de-DE" sz="1800" dirty="0"/>
              <a:t> </a:t>
            </a:r>
            <a:r>
              <a:rPr lang="de-DE" sz="1800" dirty="0" err="1"/>
              <a:t>distorting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 </a:t>
            </a:r>
            <a:r>
              <a:rPr lang="de-DE" sz="1800" dirty="0" err="1"/>
              <a:t>colour</a:t>
            </a:r>
            <a:r>
              <a:rPr lang="de-DE" sz="1800" dirty="0"/>
              <a:t>! This </a:t>
            </a:r>
            <a:r>
              <a:rPr lang="de-DE" sz="1800" dirty="0" err="1"/>
              <a:t>is</a:t>
            </a:r>
            <a:r>
              <a:rPr lang="de-DE" sz="1800" dirty="0"/>
              <a:t> not </a:t>
            </a:r>
            <a:r>
              <a:rPr lang="de-DE" sz="1800" dirty="0" err="1"/>
              <a:t>necessary</a:t>
            </a:r>
            <a:r>
              <a:rPr lang="de-DE" sz="1800" dirty="0"/>
              <a:t> </a:t>
            </a:r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longer</a:t>
            </a:r>
            <a:r>
              <a:rPr lang="de-DE" sz="1800" dirty="0"/>
              <a:t>!</a:t>
            </a:r>
          </a:p>
        </p:txBody>
      </p:sp>
      <p:pic>
        <p:nvPicPr>
          <p:cNvPr id="5" name="Inhaltsplatzhalter 5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24E04537-D715-BD05-7ECC-A6C13D6B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771"/>
            <a:ext cx="6096000" cy="47302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D3BE4D-5B30-A6C5-42CD-22490B6B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4050"/>
            <a:ext cx="6095999" cy="47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3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B531A-6EBD-F027-A1BF-D06013C8D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951B83-C07C-D690-B650-EAF5E1334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195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835AA-6761-EC77-E674-701EA6F0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14F3F24-0004-346A-2218-13AD501D3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5108" y="1782258"/>
            <a:ext cx="6396892" cy="485753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EF2D1E5-86E4-2B40-2750-32C8FD912C2B}"/>
              </a:ext>
            </a:extLst>
          </p:cNvPr>
          <p:cNvSpPr txBox="1"/>
          <p:nvPr/>
        </p:nvSpPr>
        <p:spPr>
          <a:xfrm>
            <a:off x="280555" y="2274838"/>
            <a:ext cx="5045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Y-</a:t>
            </a:r>
            <a:r>
              <a:rPr lang="de-DE" dirty="0" err="1"/>
              <a:t>calib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last time.</a:t>
            </a:r>
          </a:p>
          <a:p>
            <a:r>
              <a:rPr lang="de-DE" dirty="0"/>
              <a:t>The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logbook</a:t>
            </a:r>
            <a:r>
              <a:rPr lang="de-DE" dirty="0"/>
              <a:t>,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1 </a:t>
            </a:r>
            <a:r>
              <a:rPr lang="de-DE" dirty="0" err="1"/>
              <a:t>nA</a:t>
            </a:r>
            <a:endParaRPr lang="de-DE" dirty="0"/>
          </a:p>
          <a:p>
            <a:r>
              <a:rPr lang="de-DE" dirty="0" err="1"/>
              <a:t>current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half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setpoint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different:</a:t>
            </a:r>
          </a:p>
          <a:p>
            <a:r>
              <a:rPr lang="de-DE" dirty="0"/>
              <a:t>1.8 </a:t>
            </a:r>
            <a:r>
              <a:rPr lang="de-DE" dirty="0" err="1"/>
              <a:t>now</a:t>
            </a:r>
            <a:r>
              <a:rPr lang="de-DE" dirty="0"/>
              <a:t>, 2 V back </a:t>
            </a:r>
            <a:r>
              <a:rPr lang="de-DE" dirty="0" err="1"/>
              <a:t>then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3506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5C9FC-2751-A481-7A91-700933B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</p:txBody>
      </p:sp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77C5A3D-C414-BFF4-D667-47F043AA9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3307" y="1690688"/>
            <a:ext cx="6128697" cy="482867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A98516-9671-F9A4-8EAC-C20B8F2DD087}"/>
              </a:ext>
            </a:extLst>
          </p:cNvPr>
          <p:cNvSpPr txBox="1"/>
          <p:nvPr/>
        </p:nvSpPr>
        <p:spPr>
          <a:xfrm>
            <a:off x="0" y="2753591"/>
            <a:ext cx="58089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The </a:t>
            </a:r>
            <a:r>
              <a:rPr lang="de-DE" sz="2000" dirty="0" err="1"/>
              <a:t>homogeneity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reached</a:t>
            </a:r>
            <a:r>
              <a:rPr lang="de-DE" sz="2000" dirty="0"/>
              <a:t> </a:t>
            </a:r>
            <a:r>
              <a:rPr lang="de-DE" sz="2000" dirty="0" err="1"/>
              <a:t>now</a:t>
            </a:r>
            <a:r>
              <a:rPr lang="de-DE" sz="2000" dirty="0"/>
              <a:t> </a:t>
            </a:r>
            <a:r>
              <a:rPr lang="de-DE" sz="2000" dirty="0" err="1"/>
              <a:t>among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endParaRPr lang="de-DE" sz="2000" dirty="0"/>
          </a:p>
          <a:p>
            <a:r>
              <a:rPr lang="de-DE" sz="2000" dirty="0" err="1"/>
              <a:t>is</a:t>
            </a:r>
            <a:r>
              <a:rPr lang="de-DE" sz="2000" dirty="0"/>
              <a:t> ~ </a:t>
            </a:r>
            <a:r>
              <a:rPr lang="de-DE" sz="2000" dirty="0" err="1"/>
              <a:t>factor</a:t>
            </a:r>
            <a:r>
              <a:rPr lang="de-DE" sz="2000" dirty="0"/>
              <a:t> 20 </a:t>
            </a:r>
            <a:r>
              <a:rPr lang="de-DE" sz="2000" dirty="0" err="1"/>
              <a:t>times</a:t>
            </a:r>
            <a:r>
              <a:rPr lang="de-DE" sz="2000" dirty="0"/>
              <a:t> </a:t>
            </a:r>
            <a:r>
              <a:rPr lang="de-DE" sz="2000" dirty="0" err="1"/>
              <a:t>better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</a:t>
            </a:r>
            <a:r>
              <a:rPr lang="de-DE" sz="2000" dirty="0" err="1"/>
              <a:t>before</a:t>
            </a:r>
            <a:r>
              <a:rPr lang="de-DE" sz="2000" dirty="0"/>
              <a:t>!</a:t>
            </a:r>
          </a:p>
          <a:p>
            <a:endParaRPr lang="de-DE" sz="2000" dirty="0"/>
          </a:p>
          <a:p>
            <a:r>
              <a:rPr lang="de-DE" sz="2000" dirty="0" err="1"/>
              <a:t>Before</a:t>
            </a:r>
            <a:r>
              <a:rPr lang="de-DE" sz="2000" dirty="0"/>
              <a:t>: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~ 0.6 </a:t>
            </a:r>
            <a:r>
              <a:rPr lang="de-DE" sz="2000" dirty="0" err="1"/>
              <a:t>to</a:t>
            </a:r>
            <a:r>
              <a:rPr lang="de-DE" sz="2000" dirty="0"/>
              <a:t> ~ 1.8 -&gt; 1.2 </a:t>
            </a:r>
            <a:r>
              <a:rPr lang="de-DE" sz="2000" dirty="0" err="1"/>
              <a:t>range</a:t>
            </a:r>
            <a:endParaRPr lang="de-DE" sz="2000" dirty="0"/>
          </a:p>
          <a:p>
            <a:r>
              <a:rPr lang="de-DE" sz="2000" dirty="0"/>
              <a:t>120 % </a:t>
            </a:r>
            <a:r>
              <a:rPr lang="de-DE" sz="2000" dirty="0" err="1"/>
              <a:t>deviation</a:t>
            </a:r>
            <a:r>
              <a:rPr lang="de-DE" sz="2000" dirty="0"/>
              <a:t> in </a:t>
            </a:r>
            <a:r>
              <a:rPr lang="de-DE" sz="2000" dirty="0" err="1"/>
              <a:t>response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Now</a:t>
            </a:r>
            <a:r>
              <a:rPr lang="de-DE" sz="2000" dirty="0"/>
              <a:t>: ~ 0.96 </a:t>
            </a:r>
            <a:r>
              <a:rPr lang="de-DE" sz="2000" dirty="0" err="1"/>
              <a:t>to</a:t>
            </a:r>
            <a:r>
              <a:rPr lang="de-DE" sz="2000" dirty="0"/>
              <a:t> ~ 1.02  -&gt; 0.06 </a:t>
            </a:r>
            <a:r>
              <a:rPr lang="de-DE" sz="2000" dirty="0" err="1"/>
              <a:t>range</a:t>
            </a:r>
            <a:endParaRPr lang="de-DE" sz="2000" dirty="0"/>
          </a:p>
          <a:p>
            <a:r>
              <a:rPr lang="de-DE" sz="2000" dirty="0"/>
              <a:t>6 % </a:t>
            </a:r>
            <a:r>
              <a:rPr lang="de-DE" sz="2000" dirty="0" err="1"/>
              <a:t>deviation</a:t>
            </a:r>
            <a:r>
              <a:rPr lang="de-DE" sz="2000" dirty="0"/>
              <a:t> in </a:t>
            </a:r>
            <a:r>
              <a:rPr lang="de-DE" sz="2000" dirty="0" err="1"/>
              <a:t>response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49133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52AE4-6241-3F24-1C25-967F12417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47C3C0-87D0-5A6D-FC00-7E1020FC0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percent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…</a:t>
            </a:r>
          </a:p>
          <a:p>
            <a:r>
              <a:rPr lang="de-DE" dirty="0"/>
              <a:t>I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 and </a:t>
            </a:r>
            <a:r>
              <a:rPr lang="de-DE" dirty="0" err="1"/>
              <a:t>with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84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C4CE5-021C-C815-35B6-5AF03B0A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F6AE26-B8ED-C17D-EA8F-5F1B1C32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339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324092-68EC-27A7-8F76-B63C824A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69239" cy="47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73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D746B-E774-0376-BD5D-C89C8E0B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74B6E27-A536-64D3-1C61-A993676CC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4CA67C-07F2-99F0-EF5E-8498ED92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39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35DC2-180C-4ECF-EF2B-6DBA3B14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EA9009E-B6EB-5849-5FAB-663037D95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2D3202-C74B-222C-DBD9-16D4F19E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615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BCCDF-7A0E-0423-04D5-83C71184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Scan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6F60C2-DD25-0296-7F3E-05ECAE269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E1B1C53-6E0B-5C22-27C9-512CFC14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5999" cy="46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662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0797F-60C8-2F35-8B96-B042FBA8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3 Logo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10E58CC-3304-8284-FB25-E4E3A8F95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3395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2A4D0D-A2F1-F46B-664C-AA6F8A20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7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1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030C6-B1E2-37FD-0DD8-2F7B6977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3 Beam Scan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51A6BC8-F0C4-2CF7-412A-022E5313E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151CAB7-7C6B-E7BF-2517-CBB05328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8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D28C8-3AC5-A711-E9EC-1C799206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on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imaging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E938C65-E62E-0042-87A9-7BF3E744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" y="1387220"/>
            <a:ext cx="12050486" cy="7956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/>
              <a:t>I </a:t>
            </a:r>
            <a:r>
              <a:rPr lang="de-DE" sz="1800" dirty="0" err="1"/>
              <a:t>plotted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images</a:t>
            </a:r>
            <a:r>
              <a:rPr lang="de-DE" sz="1800" dirty="0"/>
              <a:t> </a:t>
            </a:r>
            <a:r>
              <a:rPr lang="de-DE" sz="1800" dirty="0" err="1"/>
              <a:t>differently</a:t>
            </a:r>
            <a:r>
              <a:rPr lang="de-DE" sz="1800" dirty="0"/>
              <a:t>: 1st </a:t>
            </a:r>
            <a:r>
              <a:rPr lang="de-DE" sz="1800" dirty="0" err="1"/>
              <a:t>with</a:t>
            </a:r>
            <a:r>
              <a:rPr lang="de-DE" sz="1800" dirty="0"/>
              <a:t> real </a:t>
            </a:r>
            <a:r>
              <a:rPr lang="de-DE" sz="1800" dirty="0" err="1"/>
              <a:t>pixel</a:t>
            </a:r>
            <a:r>
              <a:rPr lang="de-DE" sz="1800" dirty="0"/>
              <a:t> </a:t>
            </a:r>
            <a:r>
              <a:rPr lang="de-DE" sz="1800" dirty="0" err="1"/>
              <a:t>sizes</a:t>
            </a:r>
            <a:r>
              <a:rPr lang="de-DE" sz="1800" dirty="0"/>
              <a:t> and </a:t>
            </a:r>
            <a:r>
              <a:rPr lang="de-DE" sz="1800" dirty="0" err="1"/>
              <a:t>white</a:t>
            </a:r>
            <a:r>
              <a:rPr lang="de-DE" sz="1800" dirty="0"/>
              <a:t> </a:t>
            </a:r>
            <a:r>
              <a:rPr lang="de-DE" sz="1800" dirty="0" err="1"/>
              <a:t>spaces</a:t>
            </a:r>
            <a:r>
              <a:rPr lang="de-DE" sz="1800" dirty="0"/>
              <a:t> </a:t>
            </a:r>
            <a:r>
              <a:rPr lang="de-DE" sz="1800" dirty="0" err="1"/>
              <a:t>inserted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diode</a:t>
            </a:r>
            <a:r>
              <a:rPr lang="de-DE" sz="1800" dirty="0"/>
              <a:t> </a:t>
            </a:r>
            <a:r>
              <a:rPr lang="de-DE" sz="1800" dirty="0" err="1"/>
              <a:t>spacing</a:t>
            </a:r>
            <a:r>
              <a:rPr lang="de-DE" sz="1800" dirty="0"/>
              <a:t> and 2nd </a:t>
            </a:r>
            <a:r>
              <a:rPr lang="de-DE" sz="1800" dirty="0" err="1"/>
              <a:t>as</a:t>
            </a:r>
            <a:r>
              <a:rPr lang="de-DE" sz="1800" dirty="0"/>
              <a:t> a </a:t>
            </a:r>
            <a:r>
              <a:rPr lang="de-DE" sz="1800" dirty="0" err="1"/>
              <a:t>contour</a:t>
            </a:r>
            <a:r>
              <a:rPr lang="de-DE" sz="1800" dirty="0"/>
              <a:t> </a:t>
            </a:r>
            <a:r>
              <a:rPr lang="de-DE" sz="1800" dirty="0" err="1"/>
              <a:t>plot</a:t>
            </a:r>
            <a:r>
              <a:rPr lang="de-DE" sz="1800" dirty="0"/>
              <a:t> – </a:t>
            </a:r>
            <a:r>
              <a:rPr lang="de-DE" sz="1800" dirty="0" err="1"/>
              <a:t>meaning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assigned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point</a:t>
            </a:r>
            <a:r>
              <a:rPr lang="de-DE" sz="1800" dirty="0"/>
              <a:t> and </a:t>
            </a:r>
            <a:r>
              <a:rPr lang="de-DE" sz="1800" dirty="0" err="1"/>
              <a:t>values</a:t>
            </a:r>
            <a:r>
              <a:rPr lang="de-DE" sz="1800" dirty="0"/>
              <a:t> in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interpolated</a:t>
            </a:r>
            <a:r>
              <a:rPr lang="de-DE" sz="1800" dirty="0"/>
              <a:t>. I </a:t>
            </a:r>
            <a:r>
              <a:rPr lang="de-DE" sz="1800" dirty="0" err="1"/>
              <a:t>now</a:t>
            </a:r>
            <a:r>
              <a:rPr lang="de-DE" sz="1800" dirty="0"/>
              <a:t> </a:t>
            </a:r>
            <a:r>
              <a:rPr lang="de-DE" sz="1800" dirty="0" err="1"/>
              <a:t>add</a:t>
            </a:r>
            <a:r>
              <a:rPr lang="de-DE" sz="1800" dirty="0"/>
              <a:t> an intermedium </a:t>
            </a:r>
            <a:r>
              <a:rPr lang="de-DE" sz="1800" dirty="0" err="1"/>
              <a:t>step</a:t>
            </a:r>
            <a:r>
              <a:rPr lang="de-DE" sz="1800" dirty="0"/>
              <a:t>, </a:t>
            </a:r>
            <a:r>
              <a:rPr lang="de-DE" sz="1800" dirty="0" err="1"/>
              <a:t>filling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white</a:t>
            </a:r>
            <a:r>
              <a:rPr lang="de-DE" sz="1800" dirty="0"/>
              <a:t> </a:t>
            </a:r>
            <a:r>
              <a:rPr lang="de-DE" sz="1800" dirty="0" err="1"/>
              <a:t>pixels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interpolated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7B81F-2649-CAE3-B5BC-F4F17F17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083"/>
            <a:ext cx="4660900" cy="3619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C581E6-84CF-1B5E-C5AE-B406E93AD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700083"/>
            <a:ext cx="4660900" cy="3619500"/>
          </a:xfrm>
          <a:prstGeom prst="rect">
            <a:avLst/>
          </a:prstGeom>
        </p:spPr>
      </p:pic>
      <p:pic>
        <p:nvPicPr>
          <p:cNvPr id="10" name="Grafik 9" descr="Ein Bild, das Screenshot, Diagramm, Text, Farbigkeit enthält.&#10;&#10;Automatisch generierte Beschreibung">
            <a:extLst>
              <a:ext uri="{FF2B5EF4-FFF2-40B4-BE49-F238E27FC236}">
                <a16:creationId xmlns:a16="http://schemas.microsoft.com/office/drawing/2014/main" id="{32B8754D-CF2A-26A4-0143-86A87B63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2" y="2700083"/>
            <a:ext cx="4648200" cy="36068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B2F92E7-506E-855D-275E-191CCA82E997}"/>
              </a:ext>
            </a:extLst>
          </p:cNvPr>
          <p:cNvSpPr txBox="1"/>
          <p:nvPr/>
        </p:nvSpPr>
        <p:spPr>
          <a:xfrm>
            <a:off x="2147507" y="6319583"/>
            <a:ext cx="413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Pixels (</a:t>
            </a:r>
            <a:r>
              <a:rPr lang="de-DE" dirty="0" err="1"/>
              <a:t>Matplotlibs</a:t>
            </a:r>
            <a:r>
              <a:rPr lang="de-DE" dirty="0"/>
              <a:t> </a:t>
            </a:r>
            <a:r>
              <a:rPr lang="de-DE" dirty="0" err="1"/>
              <a:t>pcolormesh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3A9274-D3E1-35A3-7C95-5C8FC85F0BBB}"/>
              </a:ext>
            </a:extLst>
          </p:cNvPr>
          <p:cNvSpPr txBox="1"/>
          <p:nvPr/>
        </p:nvSpPr>
        <p:spPr>
          <a:xfrm>
            <a:off x="1379302" y="2343451"/>
            <a:ext cx="15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White </a:t>
            </a:r>
            <a:r>
              <a:rPr lang="de-DE" dirty="0" err="1"/>
              <a:t>spaces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70E6AF9-4942-BA46-2CF8-2166072A3D58}"/>
              </a:ext>
            </a:extLst>
          </p:cNvPr>
          <p:cNvSpPr txBox="1"/>
          <p:nvPr/>
        </p:nvSpPr>
        <p:spPr>
          <a:xfrm>
            <a:off x="5025373" y="2343451"/>
            <a:ext cx="202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A171728-85E6-050B-2AA9-61EE59BB2D95}"/>
              </a:ext>
            </a:extLst>
          </p:cNvPr>
          <p:cNvSpPr txBox="1"/>
          <p:nvPr/>
        </p:nvSpPr>
        <p:spPr>
          <a:xfrm>
            <a:off x="9290554" y="2343451"/>
            <a:ext cx="10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Contour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92592E6-AFD6-4196-A127-E4913E4E94E5}"/>
              </a:ext>
            </a:extLst>
          </p:cNvPr>
          <p:cNvSpPr txBox="1"/>
          <p:nvPr/>
        </p:nvSpPr>
        <p:spPr>
          <a:xfrm>
            <a:off x="8246165" y="6319583"/>
            <a:ext cx="30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Interpolation (</a:t>
            </a:r>
            <a:r>
              <a:rPr lang="de-DE" dirty="0" err="1"/>
              <a:t>Mpl‘s</a:t>
            </a:r>
            <a:r>
              <a:rPr lang="de-DE" dirty="0"/>
              <a:t> </a:t>
            </a:r>
            <a:r>
              <a:rPr lang="de-DE" dirty="0" err="1"/>
              <a:t>contourf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137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466AE8-281B-5288-CF08-0AFF9F893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7835"/>
            <a:ext cx="10515600" cy="4351338"/>
          </a:xfrm>
        </p:spPr>
        <p:txBody>
          <a:bodyPr/>
          <a:lstStyle/>
          <a:p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but visible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. </a:t>
            </a:r>
            <a:r>
              <a:rPr lang="de-DE" dirty="0" err="1"/>
              <a:t>Seems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homogeneity</a:t>
            </a:r>
            <a:r>
              <a:rPr lang="de-DE" dirty="0"/>
              <a:t> in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7540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135D6-7258-EFA7-3334-D97CA3F3A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Scan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A62E5D-0EDE-DB33-D345-1883EA9E8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From</a:t>
            </a:r>
            <a:r>
              <a:rPr lang="de-DE" dirty="0"/>
              <a:t> 0 - 2 V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.</a:t>
            </a:r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/>
              <a:t>Signal = Mean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/>
              <a:t>Noise = Std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/>
              <a:t>Signal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I </a:t>
            </a:r>
            <a:r>
              <a:rPr lang="de-DE" dirty="0" err="1"/>
              <a:t>guess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1381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96700-179E-351C-82A6-6FB5077F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Array 1 and Array 3 - Dark</a:t>
            </a:r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B772B142-36A1-97CD-5C6C-FFE71917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1690"/>
            <a:ext cx="6096000" cy="4743189"/>
          </a:xfrm>
          <a:prstGeom prst="rect">
            <a:avLst/>
          </a:prstGeo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0A0ACB9-056F-C506-A678-31DBE479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691"/>
            <a:ext cx="6096000" cy="4743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F66155-62C8-F491-E6A6-6FF39EDE9664}"/>
              </a:ext>
            </a:extLst>
          </p:cNvPr>
          <p:cNvSpPr txBox="1"/>
          <p:nvPr/>
        </p:nvSpPr>
        <p:spPr>
          <a:xfrm>
            <a:off x="1456364" y="6264879"/>
            <a:ext cx="927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saturates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1 V , </a:t>
            </a:r>
            <a:r>
              <a:rPr lang="de-DE" dirty="0" err="1"/>
              <a:t>thus</a:t>
            </a:r>
            <a:r>
              <a:rPr lang="de-DE" dirty="0"/>
              <a:t> I will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814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8C21C-042F-42B8-88FB-9383605B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A59E7EF-7568-6203-39AB-89560877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051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7BF6F8A-8184-56F8-67DA-C3AFF170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519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91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9A81E-4FD3-69D7-57BB-363FAE5B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7351DF9-2865-1C50-F31C-BE0F130D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95AF27D-8233-6585-13ED-989AEFFA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01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C5DE5-89A9-7591-20C7-B099519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Ratios</a:t>
            </a:r>
            <a:r>
              <a:rPr lang="de-DE" dirty="0"/>
              <a:t> and netto </a:t>
            </a:r>
            <a:r>
              <a:rPr lang="de-DE" dirty="0" err="1"/>
              <a:t>signal</a:t>
            </a:r>
            <a:endParaRPr lang="de-DE" dirty="0"/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1BE8121-50B9-3616-3054-09D3580D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215"/>
            <a:ext cx="6096000" cy="475622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D5378FC-F23A-3245-DBD5-1DC68990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54" y="1545215"/>
            <a:ext cx="6112746" cy="47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335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24FD2-23DE-2088-5581-1EF193AF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2?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1A14B79-C1BD-2191-239E-47BCB047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570"/>
            <a:ext cx="6096000" cy="4756220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4D0A14B-D7A4-8320-09D5-C1180731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8570"/>
            <a:ext cx="6096000" cy="47562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B9F9F5D-10B1-AB5B-2CB2-73AA437D75B6}"/>
              </a:ext>
            </a:extLst>
          </p:cNvPr>
          <p:cNvSpPr txBox="1"/>
          <p:nvPr/>
        </p:nvSpPr>
        <p:spPr>
          <a:xfrm>
            <a:off x="0" y="61247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for</a:t>
            </a:r>
            <a:r>
              <a:rPr lang="de-DE" dirty="0"/>
              <a:t> 1.8 V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nice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logo </a:t>
            </a:r>
            <a:r>
              <a:rPr lang="de-DE" dirty="0" err="1"/>
              <a:t>plot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, </a:t>
            </a:r>
            <a:r>
              <a:rPr lang="de-DE" dirty="0" err="1"/>
              <a:t>shouldn‘t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</a:t>
            </a:r>
            <a:r>
              <a:rPr lang="de-DE" dirty="0" err="1"/>
              <a:t>deviation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IV-</a:t>
            </a:r>
            <a:r>
              <a:rPr lang="de-DE" dirty="0" err="1"/>
              <a:t>curves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1652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4276F-160A-55E9-6169-63D29823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IV-</a:t>
            </a:r>
            <a:r>
              <a:rPr lang="de-DE" dirty="0" err="1"/>
              <a:t>curves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5186ED1-D5A1-9CD7-5A02-FC95F5A3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94" t="18544" r="20102" b="16003"/>
          <a:stretch/>
        </p:blipFill>
        <p:spPr>
          <a:xfrm>
            <a:off x="280554" y="1537322"/>
            <a:ext cx="8291945" cy="495555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32BB197-00D4-A917-AE47-00A3E7DCCDB5}"/>
              </a:ext>
            </a:extLst>
          </p:cNvPr>
          <p:cNvSpPr txBox="1"/>
          <p:nvPr/>
        </p:nvSpPr>
        <p:spPr>
          <a:xfrm>
            <a:off x="5424055" y="1506022"/>
            <a:ext cx="502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9075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33AAA-C457-5C96-8DDD-68D68121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Old </a:t>
            </a:r>
            <a:r>
              <a:rPr lang="de-DE" dirty="0" err="1"/>
              <a:t>measurements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6A8C115-329A-7C6C-FDB6-2408F145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136" y="1627962"/>
            <a:ext cx="6252441" cy="48649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431326-A8AB-6C25-CB80-B146F4374D97}"/>
              </a:ext>
            </a:extLst>
          </p:cNvPr>
          <p:cNvSpPr txBox="1"/>
          <p:nvPr/>
        </p:nvSpPr>
        <p:spPr>
          <a:xfrm>
            <a:off x="307687" y="2799120"/>
            <a:ext cx="5064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e1.</a:t>
            </a:r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logbook</a:t>
            </a:r>
            <a:r>
              <a:rPr lang="de-DE" dirty="0"/>
              <a:t> and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was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300 </a:t>
            </a:r>
            <a:r>
              <a:rPr lang="de-DE" dirty="0" err="1"/>
              <a:t>pA</a:t>
            </a:r>
            <a:r>
              <a:rPr lang="de-DE" dirty="0"/>
              <a:t>.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high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– </a:t>
            </a:r>
            <a:r>
              <a:rPr lang="de-DE" dirty="0" err="1"/>
              <a:t>thus</a:t>
            </a:r>
            <a:r>
              <a:rPr lang="de-DE" dirty="0"/>
              <a:t> I will not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linearization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at 2 </a:t>
            </a:r>
            <a:r>
              <a:rPr lang="de-DE" dirty="0" err="1"/>
              <a:t>nA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 V and 2 V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,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at least 2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11526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8CCF4-5885-2346-3B00-56D03940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- </a:t>
            </a:r>
            <a:r>
              <a:rPr lang="de-DE" dirty="0" err="1"/>
              <a:t>old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2F68EDC-2200-7356-B04F-FD68916D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B481E0D-8791-8ED9-0E44-D2128FB9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9"/>
            <a:ext cx="6095999" cy="47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19D598F-564A-06C9-8531-2A595C41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86" y="2440530"/>
            <a:ext cx="5662914" cy="43976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138CBE-8C05-73EB-0C7C-F572FF99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 (and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?)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A9FE049-89F5-A974-D9F3-D2477639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" y="1387220"/>
            <a:ext cx="12050486" cy="10550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1800" dirty="0"/>
              <a:t>The </a:t>
            </a:r>
            <a:r>
              <a:rPr lang="de-DE" sz="1800" dirty="0" err="1"/>
              <a:t>contour</a:t>
            </a:r>
            <a:r>
              <a:rPr lang="de-DE" sz="1800" dirty="0"/>
              <a:t> </a:t>
            </a:r>
            <a:r>
              <a:rPr lang="de-DE" sz="1800" dirty="0" err="1"/>
              <a:t>plots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saved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png</a:t>
            </a:r>
            <a:r>
              <a:rPr lang="de-DE" sz="1800" dirty="0"/>
              <a:t>,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pdf</a:t>
            </a:r>
            <a:r>
              <a:rPr lang="de-DE" sz="1800" dirty="0"/>
              <a:t>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too</a:t>
            </a:r>
            <a:r>
              <a:rPr lang="de-DE" sz="1800" dirty="0"/>
              <a:t> large.</a:t>
            </a:r>
          </a:p>
          <a:p>
            <a:pPr marL="0" indent="0">
              <a:buNone/>
            </a:pPr>
            <a:r>
              <a:rPr lang="de-DE" sz="1800" dirty="0"/>
              <a:t>The </a:t>
            </a:r>
            <a:r>
              <a:rPr lang="de-DE" sz="1800" dirty="0" err="1"/>
              <a:t>pixel</a:t>
            </a:r>
            <a:r>
              <a:rPr lang="de-DE" sz="1800" dirty="0"/>
              <a:t> </a:t>
            </a:r>
            <a:r>
              <a:rPr lang="de-DE" sz="1800" dirty="0" err="1"/>
              <a:t>plots</a:t>
            </a:r>
            <a:r>
              <a:rPr lang="de-DE" sz="1800" dirty="0"/>
              <a:t> </a:t>
            </a:r>
            <a:r>
              <a:rPr lang="de-DE" sz="1800" dirty="0" err="1"/>
              <a:t>should</a:t>
            </a:r>
            <a:r>
              <a:rPr lang="de-DE" sz="1800" dirty="0"/>
              <a:t> </a:t>
            </a:r>
            <a:r>
              <a:rPr lang="de-DE" sz="1800" dirty="0" err="1"/>
              <a:t>currently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saved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pdf</a:t>
            </a:r>
            <a:r>
              <a:rPr lang="de-DE" sz="1800" dirty="0"/>
              <a:t>;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still ~ 300 – 500 </a:t>
            </a:r>
            <a:r>
              <a:rPr lang="de-DE" sz="1800" dirty="0" err="1"/>
              <a:t>kB.</a:t>
            </a:r>
            <a:r>
              <a:rPr lang="de-DE" sz="1800" dirty="0"/>
              <a:t> In a </a:t>
            </a:r>
            <a:r>
              <a:rPr lang="de-DE" sz="1800" dirty="0" err="1"/>
              <a:t>compressed</a:t>
            </a:r>
            <a:r>
              <a:rPr lang="de-DE" sz="1800" dirty="0"/>
              <a:t>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png</a:t>
            </a:r>
            <a:r>
              <a:rPr lang="de-DE" sz="1800" dirty="0"/>
              <a:t>, a </a:t>
            </a:r>
            <a:r>
              <a:rPr lang="de-DE" sz="1800" dirty="0" err="1"/>
              <a:t>problem</a:t>
            </a:r>
            <a:r>
              <a:rPr lang="de-DE" sz="1800" dirty="0"/>
              <a:t> </a:t>
            </a:r>
            <a:r>
              <a:rPr lang="de-DE" sz="1800" dirty="0" err="1"/>
              <a:t>concerning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pixels</a:t>
            </a:r>
            <a:r>
              <a:rPr lang="de-DE" sz="1800" dirty="0"/>
              <a:t> </a:t>
            </a:r>
            <a:r>
              <a:rPr lang="de-DE" sz="1800" dirty="0" err="1"/>
              <a:t>occurs</a:t>
            </a:r>
            <a:r>
              <a:rPr lang="de-DE" sz="1800" dirty="0"/>
              <a:t>: In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current</a:t>
            </a:r>
            <a:r>
              <a:rPr lang="de-DE" sz="1800" dirty="0"/>
              <a:t> code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pixels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not </a:t>
            </a:r>
            <a:r>
              <a:rPr lang="de-DE" sz="1800" dirty="0" err="1"/>
              <a:t>equally</a:t>
            </a:r>
            <a:r>
              <a:rPr lang="de-DE" sz="1800" dirty="0"/>
              <a:t> </a:t>
            </a:r>
            <a:r>
              <a:rPr lang="de-DE" sz="1800" dirty="0" err="1"/>
              <a:t>sized</a:t>
            </a:r>
            <a:r>
              <a:rPr lang="de-DE" sz="1800" dirty="0"/>
              <a:t>, and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leads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a </a:t>
            </a:r>
            <a:r>
              <a:rPr lang="de-DE" sz="1800" dirty="0" err="1"/>
              <a:t>distortion</a:t>
            </a:r>
            <a:r>
              <a:rPr lang="de-DE" sz="1800" dirty="0"/>
              <a:t> (</a:t>
            </a:r>
            <a:r>
              <a:rPr lang="de-DE" sz="1800" dirty="0" err="1"/>
              <a:t>compare</a:t>
            </a:r>
            <a:r>
              <a:rPr lang="de-DE" sz="1800" dirty="0"/>
              <a:t> </a:t>
            </a:r>
            <a:r>
              <a:rPr lang="de-DE" sz="1800" dirty="0" err="1"/>
              <a:t>below</a:t>
            </a:r>
            <a:r>
              <a:rPr lang="de-DE" sz="1800" dirty="0"/>
              <a:t>). </a:t>
            </a:r>
          </a:p>
          <a:p>
            <a:pPr marL="0" indent="0">
              <a:buNone/>
            </a:pPr>
            <a:r>
              <a:rPr lang="de-DE" sz="1800" dirty="0" err="1"/>
              <a:t>Until</a:t>
            </a:r>
            <a:r>
              <a:rPr lang="de-DE" sz="1800" dirty="0"/>
              <a:t> I </a:t>
            </a:r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code, I stick </a:t>
            </a:r>
            <a:r>
              <a:rPr lang="de-DE" sz="1800" dirty="0" err="1"/>
              <a:t>to</a:t>
            </a:r>
            <a:r>
              <a:rPr lang="de-DE" sz="1800" dirty="0"/>
              <a:t> save </a:t>
            </a:r>
            <a:r>
              <a:rPr lang="de-DE" sz="1800" dirty="0" err="1"/>
              <a:t>formats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mentioned</a:t>
            </a:r>
            <a:r>
              <a:rPr lang="de-DE" sz="1800" dirty="0"/>
              <a:t> </a:t>
            </a:r>
            <a:r>
              <a:rPr lang="de-DE" sz="1800" dirty="0" err="1"/>
              <a:t>above</a:t>
            </a:r>
            <a:r>
              <a:rPr lang="de-DE" sz="1800" dirty="0"/>
              <a:t>.</a:t>
            </a:r>
          </a:p>
        </p:txBody>
      </p:sp>
      <p:pic>
        <p:nvPicPr>
          <p:cNvPr id="6" name="Grafik 5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F3BB6EAD-6776-8366-2F57-B5AB33DCA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" y="2442258"/>
            <a:ext cx="5662914" cy="439417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3A7771-B47D-6C89-C81A-7313B094DEF9}"/>
              </a:ext>
            </a:extLst>
          </p:cNvPr>
          <p:cNvSpPr txBox="1"/>
          <p:nvPr/>
        </p:nvSpPr>
        <p:spPr>
          <a:xfrm>
            <a:off x="628701" y="603121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.</a:t>
            </a:r>
            <a:r>
              <a:rPr lang="de-DE" sz="1600" dirty="0" err="1"/>
              <a:t>png</a:t>
            </a:r>
            <a:endParaRPr lang="de-DE" sz="1600" dirty="0"/>
          </a:p>
        </p:txBody>
      </p:sp>
      <p:pic>
        <p:nvPicPr>
          <p:cNvPr id="8" name="Grafik 7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3BA35926-E7D6-F2B5-E04C-33E5D72B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03" t="32667" r="59541" b="60186"/>
          <a:stretch/>
        </p:blipFill>
        <p:spPr>
          <a:xfrm>
            <a:off x="3602488" y="4659695"/>
            <a:ext cx="3549979" cy="21983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D0D287C-A6A2-B03D-6B78-3EC2D66EC6A6}"/>
              </a:ext>
            </a:extLst>
          </p:cNvPr>
          <p:cNvSpPr txBox="1"/>
          <p:nvPr/>
        </p:nvSpPr>
        <p:spPr>
          <a:xfrm>
            <a:off x="3526594" y="6031210"/>
            <a:ext cx="362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In </a:t>
            </a:r>
            <a:r>
              <a:rPr lang="de-DE" sz="1600" dirty="0" err="1"/>
              <a:t>the</a:t>
            </a:r>
            <a:r>
              <a:rPr lang="de-DE" sz="1600" dirty="0"/>
              <a:t> .</a:t>
            </a:r>
            <a:r>
              <a:rPr lang="de-DE" sz="1600" dirty="0" err="1"/>
              <a:t>png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upper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indeed</a:t>
            </a:r>
            <a:r>
              <a:rPr lang="de-DE" sz="1600" dirty="0"/>
              <a:t> </a:t>
            </a:r>
            <a:r>
              <a:rPr lang="de-DE" sz="1600" dirty="0" err="1"/>
              <a:t>smaller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course</a:t>
            </a:r>
            <a:r>
              <a:rPr lang="de-DE" sz="1600" dirty="0"/>
              <a:t> not a real </a:t>
            </a:r>
            <a:r>
              <a:rPr lang="de-DE" sz="1600" dirty="0" err="1"/>
              <a:t>display</a:t>
            </a:r>
            <a:r>
              <a:rPr lang="de-DE" sz="1600" dirty="0"/>
              <a:t>!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9C0439-EEC9-F757-B477-EEEC9335749B}"/>
              </a:ext>
            </a:extLst>
          </p:cNvPr>
          <p:cNvSpPr txBox="1"/>
          <p:nvPr/>
        </p:nvSpPr>
        <p:spPr>
          <a:xfrm>
            <a:off x="10510543" y="603121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.</a:t>
            </a:r>
            <a:r>
              <a:rPr lang="de-DE" sz="1600" dirty="0" err="1"/>
              <a:t>pdf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BAB0839-A7DF-90FB-2554-CDDB4C055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79" t="31630" r="57788" b="60733"/>
          <a:stretch/>
        </p:blipFill>
        <p:spPr>
          <a:xfrm>
            <a:off x="3602489" y="2515483"/>
            <a:ext cx="3549978" cy="190817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D2642E5-D313-D389-3004-FF8C2101F43A}"/>
              </a:ext>
            </a:extLst>
          </p:cNvPr>
          <p:cNvSpPr txBox="1"/>
          <p:nvPr/>
        </p:nvSpPr>
        <p:spPr>
          <a:xfrm>
            <a:off x="3526593" y="3809011"/>
            <a:ext cx="362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 a .</a:t>
            </a:r>
            <a:r>
              <a:rPr lang="de-DE" dirty="0" err="1"/>
              <a:t>pdf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pcolormesh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62886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3FCBE-FEEE-8CF7-B31B-E18E2441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- </a:t>
            </a:r>
            <a:r>
              <a:rPr lang="de-DE" dirty="0" err="1"/>
              <a:t>old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C1E61C-C1E4-4936-CA73-C31CAA42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56220"/>
          </a:xfrm>
          <a:prstGeom prst="rect">
            <a:avLst/>
          </a:prstGeom>
        </p:spPr>
      </p:pic>
      <p:pic>
        <p:nvPicPr>
          <p:cNvPr id="7" name="Grafik 6" descr="Ein Bild, das Text, Screenshot, Reihe, Software enthält.&#10;&#10;Automatisch generierte Beschreibung">
            <a:extLst>
              <a:ext uri="{FF2B5EF4-FFF2-40B4-BE49-F238E27FC236}">
                <a16:creationId xmlns:a16="http://schemas.microsoft.com/office/drawing/2014/main" id="{AF7071F4-F869-84CE-00B1-376570E9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6674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87DE8-F151-DA10-E983-DA2BFF4A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picked</a:t>
            </a:r>
            <a:r>
              <a:rPr lang="de-DE" dirty="0"/>
              <a:t> 1.8 V…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4A9002-4775-7A32-F2BF-63FEC0C36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coincidence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checked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1.9, 1.8 and 1.7 V </a:t>
            </a:r>
            <a:r>
              <a:rPr lang="de-DE" dirty="0" err="1"/>
              <a:t>without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code a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integer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2 V </a:t>
            </a:r>
            <a:r>
              <a:rPr lang="de-DE" dirty="0" err="1"/>
              <a:t>or</a:t>
            </a:r>
            <a:r>
              <a:rPr lang="de-DE" dirty="0"/>
              <a:t> 1 V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3 </a:t>
            </a:r>
            <a:r>
              <a:rPr lang="de-DE" dirty="0" err="1"/>
              <a:t>measurements</a:t>
            </a:r>
            <a:r>
              <a:rPr lang="de-DE" dirty="0"/>
              <a:t> – but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code. </a:t>
            </a:r>
            <a:r>
              <a:rPr lang="de-DE" dirty="0" err="1"/>
              <a:t>Therefore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y-homogeneity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and beam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 V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1.8 V.</a:t>
            </a:r>
          </a:p>
          <a:p>
            <a:r>
              <a:rPr lang="de-DE" dirty="0"/>
              <a:t>The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 V </a:t>
            </a:r>
            <a:r>
              <a:rPr lang="de-DE" dirty="0" err="1"/>
              <a:t>to</a:t>
            </a:r>
            <a:r>
              <a:rPr lang="de-DE" dirty="0"/>
              <a:t> 2 V – </a:t>
            </a:r>
            <a:r>
              <a:rPr lang="de-DE" dirty="0" err="1"/>
              <a:t>seemingly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viable (</a:t>
            </a:r>
            <a:r>
              <a:rPr lang="de-DE" dirty="0" err="1"/>
              <a:t>imaging</a:t>
            </a:r>
            <a:r>
              <a:rPr lang="de-DE" dirty="0"/>
              <a:t>) </a:t>
            </a:r>
            <a:r>
              <a:rPr lang="de-DE" dirty="0" err="1"/>
              <a:t>quality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984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38D95-34AA-2084-0CB7-B9A3D1D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457055"/>
            <a:ext cx="74930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diffuser </a:t>
            </a:r>
            <a:r>
              <a:rPr lang="de-DE" dirty="0" err="1"/>
              <a:t>Gafchromic</a:t>
            </a:r>
            <a:endParaRPr lang="de-DE" dirty="0"/>
          </a:p>
        </p:txBody>
      </p:sp>
      <p:pic>
        <p:nvPicPr>
          <p:cNvPr id="15" name="Grafik 14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FA6353D-CF67-C22D-E0EF-2418C03F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618"/>
            <a:ext cx="6099091" cy="4732628"/>
          </a:xfrm>
          <a:prstGeom prst="rect">
            <a:avLst/>
          </a:prstGeom>
        </p:spPr>
      </p:pic>
      <p:pic>
        <p:nvPicPr>
          <p:cNvPr id="20" name="Grafik 1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59DBE14-3A1D-A949-BD1A-45FA372F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2618"/>
            <a:ext cx="6016834" cy="46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65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8">
            <a:extLst>
              <a:ext uri="{FF2B5EF4-FFF2-40B4-BE49-F238E27FC236}">
                <a16:creationId xmlns:a16="http://schemas.microsoft.com/office/drawing/2014/main" id="{4FA6318E-2932-5012-DF1D-D49F3ED8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03" y="159269"/>
            <a:ext cx="4603686" cy="2433069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E8D85409-4392-377B-C3AC-B23124DD5030}"/>
              </a:ext>
            </a:extLst>
          </p:cNvPr>
          <p:cNvSpPr txBox="1"/>
          <p:nvPr/>
        </p:nvSpPr>
        <p:spPr>
          <a:xfrm>
            <a:off x="3976018" y="818959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9" name="ZoneTexte 10">
            <a:extLst>
              <a:ext uri="{FF2B5EF4-FFF2-40B4-BE49-F238E27FC236}">
                <a16:creationId xmlns:a16="http://schemas.microsoft.com/office/drawing/2014/main" id="{29E70074-C486-BCDA-B208-AB382FA936A0}"/>
              </a:ext>
            </a:extLst>
          </p:cNvPr>
          <p:cNvSpPr txBox="1"/>
          <p:nvPr/>
        </p:nvSpPr>
        <p:spPr>
          <a:xfrm>
            <a:off x="7752063" y="871213"/>
            <a:ext cx="269018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pic>
        <p:nvPicPr>
          <p:cNvPr id="10" name="Image 12">
            <a:extLst>
              <a:ext uri="{FF2B5EF4-FFF2-40B4-BE49-F238E27FC236}">
                <a16:creationId xmlns:a16="http://schemas.microsoft.com/office/drawing/2014/main" id="{08463F6F-D380-6CB1-5FF5-68C9056C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46" y="2895516"/>
            <a:ext cx="4603686" cy="2433069"/>
          </a:xfrm>
          <a:prstGeom prst="rect">
            <a:avLst/>
          </a:prstGeom>
        </p:spPr>
      </p:pic>
      <p:sp>
        <p:nvSpPr>
          <p:cNvPr id="11" name="ZoneTexte 13">
            <a:extLst>
              <a:ext uri="{FF2B5EF4-FFF2-40B4-BE49-F238E27FC236}">
                <a16:creationId xmlns:a16="http://schemas.microsoft.com/office/drawing/2014/main" id="{07F283CF-11D6-BEBE-2F31-4A78950B8F36}"/>
              </a:ext>
            </a:extLst>
          </p:cNvPr>
          <p:cNvSpPr txBox="1"/>
          <p:nvPr/>
        </p:nvSpPr>
        <p:spPr>
          <a:xfrm>
            <a:off x="3860461" y="3713865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7AAF2E4E-E2DC-24F9-7727-BADC02D33EEF}"/>
              </a:ext>
            </a:extLst>
          </p:cNvPr>
          <p:cNvSpPr txBox="1"/>
          <p:nvPr/>
        </p:nvSpPr>
        <p:spPr>
          <a:xfrm>
            <a:off x="7692494" y="3723803"/>
            <a:ext cx="284984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20498D3-1ED5-4D6F-2458-EAA95FA84906}"/>
              </a:ext>
            </a:extLst>
          </p:cNvPr>
          <p:cNvGrpSpPr/>
          <p:nvPr/>
        </p:nvGrpSpPr>
        <p:grpSpPr>
          <a:xfrm>
            <a:off x="0" y="43734"/>
            <a:ext cx="2388348" cy="3102164"/>
            <a:chOff x="272161" y="1656103"/>
            <a:chExt cx="2388348" cy="310216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FDDCC31-3B7B-28C8-BA71-9C5A03967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58" t="6621" b="26164"/>
            <a:stretch/>
          </p:blipFill>
          <p:spPr>
            <a:xfrm>
              <a:off x="272161" y="1656103"/>
              <a:ext cx="2388348" cy="3102164"/>
            </a:xfrm>
            <a:prstGeom prst="rect">
              <a:avLst/>
            </a:prstGeom>
          </p:spPr>
        </p:pic>
        <p:cxnSp>
          <p:nvCxnSpPr>
            <p:cNvPr id="6" name="Connecteur droit 6">
              <a:extLst>
                <a:ext uri="{FF2B5EF4-FFF2-40B4-BE49-F238E27FC236}">
                  <a16:creationId xmlns:a16="http://schemas.microsoft.com/office/drawing/2014/main" id="{3C48A98A-1A8B-8450-2420-F5E0AEB2BAAE}"/>
                </a:ext>
              </a:extLst>
            </p:cNvPr>
            <p:cNvCxnSpPr/>
            <p:nvPr/>
          </p:nvCxnSpPr>
          <p:spPr>
            <a:xfrm>
              <a:off x="1435716" y="2324312"/>
              <a:ext cx="0" cy="20209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7">
              <a:extLst>
                <a:ext uri="{FF2B5EF4-FFF2-40B4-BE49-F238E27FC236}">
                  <a16:creationId xmlns:a16="http://schemas.microsoft.com/office/drawing/2014/main" id="{9D0099BF-6D52-31FA-D030-72D0CE6C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07" y="3242180"/>
              <a:ext cx="193670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BCEBE6A5-3AED-7D4D-A256-AE0E764C7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2798"/>
            <a:ext cx="2991561" cy="2321321"/>
          </a:xfrm>
          <a:prstGeom prst="rect">
            <a:avLst/>
          </a:prstGeom>
        </p:spPr>
      </p:pic>
      <p:pic>
        <p:nvPicPr>
          <p:cNvPr id="19" name="Grafik 1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6AA371F-965B-94E1-F93D-5E5BACC5C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817" y="2839383"/>
            <a:ext cx="3707183" cy="2845514"/>
          </a:xfrm>
          <a:prstGeom prst="rect">
            <a:avLst/>
          </a:prstGeom>
        </p:spPr>
      </p:pic>
      <p:pic>
        <p:nvPicPr>
          <p:cNvPr id="21" name="Grafik 2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78520B1-14EB-2BB2-455F-6A9436F7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816" y="-5331"/>
            <a:ext cx="3707183" cy="284551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8811C74-B6C7-8735-0A1B-9482F05878D3}"/>
              </a:ext>
            </a:extLst>
          </p:cNvPr>
          <p:cNvSpPr txBox="1"/>
          <p:nvPr/>
        </p:nvSpPr>
        <p:spPr>
          <a:xfrm>
            <a:off x="3255413" y="5823768"/>
            <a:ext cx="8874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Looks </a:t>
            </a:r>
            <a:r>
              <a:rPr lang="de-DE" dirty="0" err="1"/>
              <a:t>reasonable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curvature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 The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flat…</a:t>
            </a:r>
          </a:p>
          <a:p>
            <a:r>
              <a:rPr lang="de-DE" dirty="0"/>
              <a:t>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greyscale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scaling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1524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7A1E156-F15E-C0AB-DE00-F9AD9006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54048" cy="3188513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466D23-29D0-3978-466B-C2FA30A82317}"/>
              </a:ext>
            </a:extLst>
          </p:cNvPr>
          <p:cNvGrpSpPr/>
          <p:nvPr/>
        </p:nvGrpSpPr>
        <p:grpSpPr>
          <a:xfrm>
            <a:off x="658691" y="3105552"/>
            <a:ext cx="3163341" cy="3752448"/>
            <a:chOff x="3436346" y="159269"/>
            <a:chExt cx="4719243" cy="5169316"/>
          </a:xfrm>
        </p:grpSpPr>
        <p:pic>
          <p:nvPicPr>
            <p:cNvPr id="5" name="Image 8">
              <a:extLst>
                <a:ext uri="{FF2B5EF4-FFF2-40B4-BE49-F238E27FC236}">
                  <a16:creationId xmlns:a16="http://schemas.microsoft.com/office/drawing/2014/main" id="{B2829573-4F06-556C-22B7-FDE0A793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1903" y="159269"/>
              <a:ext cx="4603686" cy="2433069"/>
            </a:xfrm>
            <a:prstGeom prst="rect">
              <a:avLst/>
            </a:prstGeom>
          </p:spPr>
        </p:pic>
        <p:sp>
          <p:nvSpPr>
            <p:cNvPr id="6" name="ZoneTexte 9">
              <a:extLst>
                <a:ext uri="{FF2B5EF4-FFF2-40B4-BE49-F238E27FC236}">
                  <a16:creationId xmlns:a16="http://schemas.microsoft.com/office/drawing/2014/main" id="{1F2CA70E-F29D-7A40-126E-F33A605F845C}"/>
                </a:ext>
              </a:extLst>
            </p:cNvPr>
            <p:cNvSpPr txBox="1"/>
            <p:nvPr/>
          </p:nvSpPr>
          <p:spPr>
            <a:xfrm>
              <a:off x="3976018" y="818959"/>
              <a:ext cx="288975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7" name="ZoneTexte 10">
              <a:extLst>
                <a:ext uri="{FF2B5EF4-FFF2-40B4-BE49-F238E27FC236}">
                  <a16:creationId xmlns:a16="http://schemas.microsoft.com/office/drawing/2014/main" id="{2D66B02F-52EB-3797-DBC9-242DB4E17187}"/>
                </a:ext>
              </a:extLst>
            </p:cNvPr>
            <p:cNvSpPr txBox="1"/>
            <p:nvPr/>
          </p:nvSpPr>
          <p:spPr>
            <a:xfrm>
              <a:off x="7752063" y="871213"/>
              <a:ext cx="269018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  <p:pic>
          <p:nvPicPr>
            <p:cNvPr id="8" name="Image 12">
              <a:extLst>
                <a:ext uri="{FF2B5EF4-FFF2-40B4-BE49-F238E27FC236}">
                  <a16:creationId xmlns:a16="http://schemas.microsoft.com/office/drawing/2014/main" id="{77B88600-5368-859C-F1CB-6CDFB9EC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6346" y="2895516"/>
              <a:ext cx="4603686" cy="2433069"/>
            </a:xfrm>
            <a:prstGeom prst="rect">
              <a:avLst/>
            </a:prstGeom>
          </p:spPr>
        </p:pic>
        <p:sp>
          <p:nvSpPr>
            <p:cNvPr id="9" name="ZoneTexte 13">
              <a:extLst>
                <a:ext uri="{FF2B5EF4-FFF2-40B4-BE49-F238E27FC236}">
                  <a16:creationId xmlns:a16="http://schemas.microsoft.com/office/drawing/2014/main" id="{F47ED1F4-B7F6-9DB8-9F7A-153141AA99CB}"/>
                </a:ext>
              </a:extLst>
            </p:cNvPr>
            <p:cNvSpPr txBox="1"/>
            <p:nvPr/>
          </p:nvSpPr>
          <p:spPr>
            <a:xfrm>
              <a:off x="3860461" y="3713865"/>
              <a:ext cx="288975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sp>
          <p:nvSpPr>
            <p:cNvPr id="10" name="ZoneTexte 14">
              <a:extLst>
                <a:ext uri="{FF2B5EF4-FFF2-40B4-BE49-F238E27FC236}">
                  <a16:creationId xmlns:a16="http://schemas.microsoft.com/office/drawing/2014/main" id="{F84D6BAB-E4DD-0B76-8199-8D1C5A0EFE7D}"/>
                </a:ext>
              </a:extLst>
            </p:cNvPr>
            <p:cNvSpPr txBox="1"/>
            <p:nvPr/>
          </p:nvSpPr>
          <p:spPr>
            <a:xfrm>
              <a:off x="7692494" y="3723803"/>
              <a:ext cx="284984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50D2753C-9771-9EEA-D70F-9C4E1D05DC88}"/>
              </a:ext>
            </a:extLst>
          </p:cNvPr>
          <p:cNvSpPr txBox="1"/>
          <p:nvPr/>
        </p:nvSpPr>
        <p:spPr>
          <a:xfrm>
            <a:off x="4154048" y="63835"/>
            <a:ext cx="8037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Norm all </a:t>
            </a:r>
            <a:r>
              <a:rPr lang="de-DE" sz="2000" dirty="0" err="1"/>
              <a:t>to</a:t>
            </a:r>
            <a:r>
              <a:rPr lang="de-DE" sz="2000" dirty="0"/>
              <a:t> 1 and </a:t>
            </a:r>
            <a:r>
              <a:rPr lang="de-DE" sz="2000" dirty="0" err="1"/>
              <a:t>align</a:t>
            </a:r>
            <a:r>
              <a:rPr lang="de-DE" sz="2000" dirty="0"/>
              <a:t> x-</a:t>
            </a:r>
            <a:r>
              <a:rPr lang="de-DE" sz="2000" dirty="0" err="1"/>
              <a:t>axes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get</a:t>
            </a:r>
            <a:r>
              <a:rPr lang="de-DE" sz="2000" dirty="0"/>
              <a:t> a quantitative </a:t>
            </a:r>
            <a:r>
              <a:rPr lang="de-DE" sz="2000" dirty="0" err="1"/>
              <a:t>comparison</a:t>
            </a:r>
            <a:r>
              <a:rPr lang="de-DE" sz="2000" dirty="0"/>
              <a:t>!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Gafchromic</a:t>
            </a:r>
            <a:r>
              <a:rPr lang="de-DE" sz="2000" dirty="0"/>
              <a:t> </a:t>
            </a:r>
            <a:r>
              <a:rPr lang="de-DE" sz="2000" dirty="0" err="1"/>
              <a:t>extracted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online </a:t>
            </a:r>
            <a:r>
              <a:rPr lang="de-DE" sz="2000" dirty="0" err="1"/>
              <a:t>tool</a:t>
            </a:r>
            <a:r>
              <a:rPr lang="de-DE" sz="2000" dirty="0"/>
              <a:t> – </a:t>
            </a:r>
            <a:r>
              <a:rPr lang="de-DE" sz="2000" dirty="0" err="1"/>
              <a:t>points</a:t>
            </a:r>
            <a:r>
              <a:rPr lang="de-DE" sz="2000" dirty="0"/>
              <a:t> </a:t>
            </a:r>
            <a:r>
              <a:rPr lang="de-DE" sz="2000" dirty="0" err="1"/>
              <a:t>aligned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hand</a:t>
            </a:r>
            <a:endParaRPr lang="de-DE" sz="2000" dirty="0"/>
          </a:p>
          <a:p>
            <a:r>
              <a:rPr lang="de-DE" sz="2000" dirty="0"/>
              <a:t>(</a:t>
            </a:r>
            <a:r>
              <a:rPr lang="de-DE" sz="2000" dirty="0" err="1"/>
              <a:t>without</a:t>
            </a:r>
            <a:r>
              <a:rPr lang="de-DE" sz="2000" dirty="0"/>
              <a:t> </a:t>
            </a:r>
            <a:r>
              <a:rPr lang="de-DE" sz="2000" dirty="0" err="1"/>
              <a:t>investing</a:t>
            </a:r>
            <a:r>
              <a:rPr lang="de-DE" sz="2000" dirty="0"/>
              <a:t> </a:t>
            </a:r>
            <a:r>
              <a:rPr lang="de-DE" sz="2000" dirty="0" err="1"/>
              <a:t>several</a:t>
            </a:r>
            <a:r>
              <a:rPr lang="de-DE" sz="2000" dirty="0"/>
              <a:t> </a:t>
            </a:r>
            <a:r>
              <a:rPr lang="de-DE" sz="2000" dirty="0" err="1"/>
              <a:t>hours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at least </a:t>
            </a:r>
            <a:r>
              <a:rPr lang="de-DE" sz="2000" dirty="0" err="1"/>
              <a:t>gives</a:t>
            </a:r>
            <a:r>
              <a:rPr lang="de-DE" sz="2000" dirty="0"/>
              <a:t> a nice </a:t>
            </a:r>
            <a:r>
              <a:rPr lang="de-DE" sz="2000" dirty="0" err="1"/>
              <a:t>idea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curve</a:t>
            </a:r>
            <a:r>
              <a:rPr lang="de-DE" sz="2000" dirty="0"/>
              <a:t>)</a:t>
            </a:r>
          </a:p>
        </p:txBody>
      </p:sp>
      <p:pic>
        <p:nvPicPr>
          <p:cNvPr id="16" name="Grafik 1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3ADC9D5-9726-239F-4EC4-FF05FFAD1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048" y="1695051"/>
            <a:ext cx="6646362" cy="519990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40E4320-B09C-0CBF-B656-1570E77DC594}"/>
              </a:ext>
            </a:extLst>
          </p:cNvPr>
          <p:cNvSpPr txBox="1"/>
          <p:nvPr/>
        </p:nvSpPr>
        <p:spPr>
          <a:xfrm>
            <a:off x="10684043" y="2072450"/>
            <a:ext cx="15079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Looks </a:t>
            </a:r>
            <a:r>
              <a:rPr lang="de-DE" dirty="0" err="1"/>
              <a:t>excellent</a:t>
            </a:r>
            <a:r>
              <a:rPr lang="de-DE" dirty="0"/>
              <a:t>,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66404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D5EA2-F231-9B3C-AE61-9E7D28533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suggestions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133FDB-0D2C-0948-E133-3A3DDEA8E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916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278F0-9F24-4C69-13AF-1AF44EBE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6BEAF4-A1E4-9653-CCAB-65A22B5A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eliminate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.</a:t>
            </a:r>
          </a:p>
          <a:p>
            <a:r>
              <a:rPr lang="de-DE" dirty="0"/>
              <a:t>Maybe </a:t>
            </a:r>
            <a:r>
              <a:rPr lang="de-DE" dirty="0" err="1"/>
              <a:t>integrate</a:t>
            </a:r>
            <a:r>
              <a:rPr lang="de-DE" dirty="0"/>
              <a:t> all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loop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Stépahnes</a:t>
            </a:r>
            <a:r>
              <a:rPr lang="de-DE" dirty="0"/>
              <a:t> </a:t>
            </a:r>
            <a:r>
              <a:rPr lang="de-DE" dirty="0" err="1"/>
              <a:t>Tkinter-based</a:t>
            </a:r>
            <a:r>
              <a:rPr lang="de-DE" dirty="0"/>
              <a:t> GUI.</a:t>
            </a:r>
          </a:p>
          <a:p>
            <a:r>
              <a:rPr lang="de-DE" dirty="0" err="1"/>
              <a:t>Integrating</a:t>
            </a:r>
            <a:r>
              <a:rPr lang="de-DE" dirty="0"/>
              <a:t> a live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nice, but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code.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000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9B028-BDE7-B968-3D15-E237F33E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BE000-7B2D-47A3-5A27-7A64D815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. </a:t>
            </a:r>
            <a:r>
              <a:rPr lang="de-DE" dirty="0" err="1"/>
              <a:t>Currently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– but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still </a:t>
            </a:r>
            <a:r>
              <a:rPr lang="de-DE" dirty="0" err="1"/>
              <a:t>exist</a:t>
            </a:r>
            <a:r>
              <a:rPr lang="de-DE" dirty="0"/>
              <a:t>. </a:t>
            </a:r>
          </a:p>
          <a:p>
            <a:r>
              <a:rPr lang="de-DE" dirty="0"/>
              <a:t>My </a:t>
            </a:r>
            <a:r>
              <a:rPr lang="de-DE" dirty="0" err="1"/>
              <a:t>suggestion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{#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}_{Short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/ </a:t>
            </a:r>
            <a:r>
              <a:rPr lang="de-DE" dirty="0" err="1"/>
              <a:t>object</a:t>
            </a:r>
            <a:r>
              <a:rPr lang="de-DE" dirty="0"/>
              <a:t>}_{</a:t>
            </a:r>
            <a:r>
              <a:rPr lang="de-DE" dirty="0" err="1"/>
              <a:t>Diffuser_thickness</a:t>
            </a:r>
            <a:r>
              <a:rPr lang="de-DE" dirty="0"/>
              <a:t>}_um_{</a:t>
            </a:r>
            <a:r>
              <a:rPr lang="de-DE" dirty="0" err="1"/>
              <a:t>Current</a:t>
            </a:r>
            <a:r>
              <a:rPr lang="de-DE" dirty="0"/>
              <a:t> at beam </a:t>
            </a:r>
            <a:r>
              <a:rPr lang="de-DE" dirty="0" err="1"/>
              <a:t>level</a:t>
            </a:r>
            <a:r>
              <a:rPr lang="de-DE" dirty="0"/>
              <a:t>!}_</a:t>
            </a:r>
            <a:r>
              <a:rPr lang="de-DE" dirty="0" err="1"/>
              <a:t>nA</a:t>
            </a:r>
            <a:r>
              <a:rPr lang="de-DE" dirty="0"/>
              <a:t>_{Set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ams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in V}_x_{x </a:t>
            </a:r>
            <a:r>
              <a:rPr lang="de-DE" dirty="0" err="1"/>
              <a:t>pos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}_</a:t>
            </a:r>
            <a:r>
              <a:rPr lang="de-DE" dirty="0" err="1"/>
              <a:t>y</a:t>
            </a:r>
            <a:r>
              <a:rPr lang="de-DE" dirty="0"/>
              <a:t>_{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}.</a:t>
            </a:r>
            <a:r>
              <a:rPr lang="de-DE" dirty="0" err="1"/>
              <a:t>csv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e.g.: 1_RoundAperture_200_um_2,43_nA_1,8_x_20_y_70.csv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Thus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)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(easy </a:t>
            </a:r>
            <a:r>
              <a:rPr lang="de-DE" dirty="0" err="1"/>
              <a:t>to</a:t>
            </a:r>
            <a:r>
              <a:rPr lang="de-DE" dirty="0"/>
              <a:t> parse)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 err="1"/>
              <a:t>Adapting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easy </a:t>
            </a:r>
            <a:r>
              <a:rPr lang="de-DE" dirty="0" err="1"/>
              <a:t>with</a:t>
            </a:r>
            <a:r>
              <a:rPr lang="de-DE" dirty="0"/>
              <a:t> Stéphanes Python </a:t>
            </a:r>
            <a:r>
              <a:rPr lang="de-DE" dirty="0" err="1"/>
              <a:t>script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2063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81F11-BA08-86C7-04E7-1F827670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E7E3F-FAF7-AC13-02CA-7A0DB404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, but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time: Signal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also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?)</a:t>
            </a:r>
          </a:p>
          <a:p>
            <a:r>
              <a:rPr lang="de-DE" dirty="0"/>
              <a:t>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– and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“beam </a:t>
            </a:r>
            <a:r>
              <a:rPr lang="de-DE" dirty="0" err="1"/>
              <a:t>video</a:t>
            </a:r>
            <a:r>
              <a:rPr lang="de-DE" dirty="0"/>
              <a:t>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75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</Template>
  <TotalTime>0</TotalTime>
  <Words>3844</Words>
  <Application>Microsoft Macintosh PowerPoint</Application>
  <PresentationFormat>Breitbild</PresentationFormat>
  <Paragraphs>388</Paragraphs>
  <Slides>98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98</vt:i4>
      </vt:variant>
    </vt:vector>
  </HeadingPairs>
  <TitlesOfParts>
    <vt:vector size="104" baseType="lpstr">
      <vt:lpstr>Aptos</vt:lpstr>
      <vt:lpstr>Aptos Display</vt:lpstr>
      <vt:lpstr>Arial</vt:lpstr>
      <vt:lpstr>Helvetica</vt:lpstr>
      <vt:lpstr>Wingdings</vt:lpstr>
      <vt:lpstr>Office</vt:lpstr>
      <vt:lpstr>Results Cyrcé 23.09.2024</vt:lpstr>
      <vt:lpstr>Changes in readout process</vt:lpstr>
      <vt:lpstr>What we see if we image the raw data </vt:lpstr>
      <vt:lpstr>Diode i ≠ Channel i</vt:lpstr>
      <vt:lpstr>PowerPoint-Präsentation</vt:lpstr>
      <vt:lpstr>Slight change in my imaging code</vt:lpstr>
      <vt:lpstr>Changes on intensity scale</vt:lpstr>
      <vt:lpstr>Changes on pixel imaging</vt:lpstr>
      <vt:lpstr>Important note (and future change?)</vt:lpstr>
      <vt:lpstr>What we measured</vt:lpstr>
      <vt:lpstr>Measurement conditions</vt:lpstr>
      <vt:lpstr>Details about the beam</vt:lpstr>
      <vt:lpstr>Beam Current</vt:lpstr>
      <vt:lpstr>Beam films</vt:lpstr>
      <vt:lpstr>Still first measures ?!</vt:lpstr>
      <vt:lpstr>Sadly we do not have images from the 23rd September, but might redo  this within the next measurement days!</vt:lpstr>
      <vt:lpstr>And we got similar scans for the diffused beam!</vt:lpstr>
      <vt:lpstr>The 200 um diffuser used for these measurements!</vt:lpstr>
      <vt:lpstr>My logbook</vt:lpstr>
      <vt:lpstr>Images – Array 1</vt:lpstr>
      <vt:lpstr>Further details</vt:lpstr>
      <vt:lpstr>Background subtraction</vt:lpstr>
      <vt:lpstr>The quality without normalisation is perfect – as it seems! (But I still need to verify this with the y-translated data)  There will be a lot of nice zero-white in the images!</vt:lpstr>
      <vt:lpstr>Fanout (old) vs direct bond (new)</vt:lpstr>
      <vt:lpstr>The difference in concept</vt:lpstr>
      <vt:lpstr>New diodes‘ dimensions</vt:lpstr>
      <vt:lpstr>PowerPoint-Präsentation</vt:lpstr>
      <vt:lpstr>PowerPoint-Präsentation</vt:lpstr>
      <vt:lpstr>Round aperture</vt:lpstr>
      <vt:lpstr>Logo</vt:lpstr>
      <vt:lpstr>Misc shape</vt:lpstr>
      <vt:lpstr>The protoemission has disappeared?!! Our imaging quality and reliability is drastically increased!</vt:lpstr>
      <vt:lpstr>Maps</vt:lpstr>
      <vt:lpstr>The round aperture</vt:lpstr>
      <vt:lpstr>Sunrise of the proton beam </vt:lpstr>
      <vt:lpstr>PowerPoint-Präsentation</vt:lpstr>
      <vt:lpstr>PowerPoint-Präsentation</vt:lpstr>
      <vt:lpstr>The Logo</vt:lpstr>
      <vt:lpstr>PowerPoint-Präsentation</vt:lpstr>
      <vt:lpstr>PowerPoint-Präsentation</vt:lpstr>
      <vt:lpstr>The misc shape</vt:lpstr>
      <vt:lpstr>PowerPoint-Präsentation</vt:lpstr>
      <vt:lpstr>The beam shape without diffuser</vt:lpstr>
      <vt:lpstr>Beam imaging without diffuser</vt:lpstr>
      <vt:lpstr>PowerPoint-Präsentation</vt:lpstr>
      <vt:lpstr>The Bragg peak (only 1 map, but y translated data)</vt:lpstr>
      <vt:lpstr>PowerPoint-Präsentation</vt:lpstr>
      <vt:lpstr>Comparison to previous measurements</vt:lpstr>
      <vt:lpstr>Trapezoid positioning</vt:lpstr>
      <vt:lpstr>Array 3 – higher resolution?</vt:lpstr>
      <vt:lpstr>Logo Array 3</vt:lpstr>
      <vt:lpstr>PowerPoint-Präsentation</vt:lpstr>
      <vt:lpstr>Beam Shape Array 3</vt:lpstr>
      <vt:lpstr>PowerPoint-Präsentation</vt:lpstr>
      <vt:lpstr>What is coming in the next days</vt:lpstr>
      <vt:lpstr>Normalisation</vt:lpstr>
      <vt:lpstr>Normalisation Method</vt:lpstr>
      <vt:lpstr>Method changes</vt:lpstr>
      <vt:lpstr>Why this limit to signal region above threshold?</vt:lpstr>
      <vt:lpstr>Results y-translated measurements</vt:lpstr>
      <vt:lpstr>What was measured</vt:lpstr>
      <vt:lpstr>Scan with decreased current?</vt:lpstr>
      <vt:lpstr>Scan with more stable current?</vt:lpstr>
      <vt:lpstr>Comparison</vt:lpstr>
      <vt:lpstr>I calculate a factor for both of these and shift the diodes‘ curves correspondingly</vt:lpstr>
      <vt:lpstr>Factors and comparison</vt:lpstr>
      <vt:lpstr>Scan Array 3; also stable current – different voltage setpoint</vt:lpstr>
      <vt:lpstr>Shift back with factor</vt:lpstr>
      <vt:lpstr>I also want to compare the 2 arrays (and all 3 measurements)</vt:lpstr>
      <vt:lpstr>Now: Compare with older measurement!</vt:lpstr>
      <vt:lpstr>PowerPoint-Präsentation</vt:lpstr>
      <vt:lpstr>Comparing the factors</vt:lpstr>
      <vt:lpstr>Is the new normalisation even necessary?</vt:lpstr>
      <vt:lpstr>Round aperture</vt:lpstr>
      <vt:lpstr>Logo</vt:lpstr>
      <vt:lpstr>Misc</vt:lpstr>
      <vt:lpstr>Beam Scan</vt:lpstr>
      <vt:lpstr>Array 3 Logo</vt:lpstr>
      <vt:lpstr>Array 3 Beam Scan</vt:lpstr>
      <vt:lpstr>PowerPoint-Präsentation</vt:lpstr>
      <vt:lpstr>Voltage Scan</vt:lpstr>
      <vt:lpstr>Results Array 1 and Array 3 - Dark</vt:lpstr>
      <vt:lpstr>Results signal</vt:lpstr>
      <vt:lpstr>Comparison in one graph</vt:lpstr>
      <vt:lpstr>Ratios and netto signal</vt:lpstr>
      <vt:lpstr>Is the signal ratio between the arrays 2?</vt:lpstr>
      <vt:lpstr>IV-curves</vt:lpstr>
      <vt:lpstr>Old measurements</vt:lpstr>
      <vt:lpstr>Comparison - old and new arrays</vt:lpstr>
      <vt:lpstr>Comparison - old and new arrays</vt:lpstr>
      <vt:lpstr>Why we picked 1.8 V…</vt:lpstr>
      <vt:lpstr>Comparison with diffuser Gafchromic</vt:lpstr>
      <vt:lpstr>PowerPoint-Präsentation</vt:lpstr>
      <vt:lpstr>PowerPoint-Präsentation</vt:lpstr>
      <vt:lpstr>Ideas and suggestions</vt:lpstr>
      <vt:lpstr>Some work of the measurement code</vt:lpstr>
      <vt:lpstr>Standard for file naming</vt:lpstr>
      <vt:lpstr>Ideas for measurements (with arrays)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26</cp:revision>
  <dcterms:created xsi:type="dcterms:W3CDTF">2024-09-25T14:12:19Z</dcterms:created>
  <dcterms:modified xsi:type="dcterms:W3CDTF">2024-10-10T08:10:38Z</dcterms:modified>
</cp:coreProperties>
</file>